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9" r:id="rId5"/>
    <p:sldId id="270" r:id="rId6"/>
    <p:sldId id="271" r:id="rId7"/>
    <p:sldId id="258" r:id="rId8"/>
    <p:sldId id="273" r:id="rId9"/>
    <p:sldId id="272" r:id="rId10"/>
    <p:sldId id="260" r:id="rId11"/>
    <p:sldId id="261" r:id="rId12"/>
    <p:sldId id="274" r:id="rId13"/>
    <p:sldId id="275" r:id="rId14"/>
    <p:sldId id="278" r:id="rId15"/>
    <p:sldId id="276" r:id="rId16"/>
    <p:sldId id="277" r:id="rId17"/>
    <p:sldId id="26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la.science/" TargetMode="External"/><Relationship Id="rId2" Type="http://schemas.openxmlformats.org/officeDocument/2006/relationships/hyperlink" Target="https://blog.gramener.com/top-10-ways-technology-is-protecting-endangered-spec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cleans.ca/society/science/infographic-charting-the-worlds-sixth-mass-exin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wnloads\pexels-pixabay-162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0" y="0"/>
            <a:ext cx="4572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Rockwell" pitchFamily="18" charset="0"/>
              </a:rPr>
              <a:t>Classification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Endangered</a:t>
            </a:r>
            <a:r>
              <a:rPr lang="tr-TR" dirty="0" smtClean="0">
                <a:latin typeface="Rockwell" pitchFamily="18" charset="0"/>
              </a:rPr>
              <a:t> Animals </a:t>
            </a:r>
            <a:r>
              <a:rPr lang="tr-TR" dirty="0" err="1" smtClean="0">
                <a:latin typeface="Rockwell" pitchFamily="18" charset="0"/>
              </a:rPr>
              <a:t>from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Camera</a:t>
            </a:r>
            <a:r>
              <a:rPr lang="tr-TR" dirty="0" smtClean="0">
                <a:latin typeface="Rockwell" pitchFamily="18" charset="0"/>
              </a:rPr>
              <a:t> Trap </a:t>
            </a:r>
            <a:r>
              <a:rPr lang="tr-TR" dirty="0" err="1">
                <a:latin typeface="Rockwell" pitchFamily="18" charset="0"/>
              </a:rPr>
              <a:t>Images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788024" y="2852936"/>
            <a:ext cx="41764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latin typeface="Rockwell" pitchFamily="18" charset="0"/>
              </a:rPr>
              <a:t>Presenters</a:t>
            </a:r>
            <a:r>
              <a:rPr lang="tr-TR" sz="2800" dirty="0" smtClean="0">
                <a:latin typeface="Rockwell" pitchFamily="18" charset="0"/>
              </a:rPr>
              <a:t>:</a:t>
            </a:r>
          </a:p>
          <a:p>
            <a:endParaRPr lang="tr-TR" dirty="0">
              <a:latin typeface="Rockwell" pitchFamily="18" charset="0"/>
            </a:endParaRPr>
          </a:p>
          <a:p>
            <a:r>
              <a:rPr lang="tr-TR" dirty="0" smtClean="0">
                <a:latin typeface="Rockwell" pitchFamily="18" charset="0"/>
              </a:rPr>
              <a:t>	Harun Harman     </a:t>
            </a:r>
          </a:p>
          <a:p>
            <a:r>
              <a:rPr lang="tr-TR" dirty="0" smtClean="0">
                <a:latin typeface="Rockwell" pitchFamily="18" charset="0"/>
              </a:rPr>
              <a:t>	Mustafa </a:t>
            </a:r>
            <a:r>
              <a:rPr lang="tr-TR" dirty="0" err="1" smtClean="0">
                <a:latin typeface="Rockwell" pitchFamily="18" charset="0"/>
              </a:rPr>
              <a:t>Cen</a:t>
            </a:r>
            <a:r>
              <a:rPr lang="tr-TR" dirty="0" smtClean="0">
                <a:latin typeface="Rockwell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2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pexels-pat-whelen-6026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chemeClr val="bg1"/>
                </a:solidFill>
                <a:latin typeface="Rockwell" pitchFamily="18" charset="0"/>
              </a:rPr>
              <a:t>Appro</a:t>
            </a:r>
            <a:r>
              <a:rPr lang="tr-TR" sz="5400" b="1" dirty="0" err="1" smtClean="0">
                <a:latin typeface="Rockwell" pitchFamily="18" charset="0"/>
              </a:rPr>
              <a:t>aches</a:t>
            </a:r>
            <a:endParaRPr lang="en-US" sz="5400" b="1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4008" y="1268761"/>
            <a:ext cx="3960440" cy="3816424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latin typeface="Rockwell" pitchFamily="18" charset="0"/>
              </a:rPr>
              <a:t>There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are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mainly</a:t>
            </a:r>
            <a:r>
              <a:rPr lang="tr-TR" sz="2000" dirty="0" smtClean="0">
                <a:latin typeface="Rockwell" pitchFamily="18" charset="0"/>
              </a:rPr>
              <a:t> 3 </a:t>
            </a:r>
            <a:r>
              <a:rPr lang="tr-TR" sz="2000" dirty="0" err="1" smtClean="0">
                <a:latin typeface="Rockwell" pitchFamily="18" charset="0"/>
              </a:rPr>
              <a:t>different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models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are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developed</a:t>
            </a:r>
            <a:r>
              <a:rPr lang="tr-TR" sz="2000" dirty="0" smtClean="0">
                <a:latin typeface="Rockwell" pitchFamily="18" charset="0"/>
              </a:rPr>
              <a:t>: </a:t>
            </a:r>
            <a:endParaRPr lang="tr-TR" sz="2000" dirty="0">
              <a:latin typeface="Rockwell" pitchFamily="18" charset="0"/>
            </a:endParaRPr>
          </a:p>
          <a:p>
            <a:pPr lvl="1"/>
            <a:r>
              <a:rPr lang="tr-TR" sz="1800" dirty="0" smtClean="0">
                <a:latin typeface="Rockwell" pitchFamily="18" charset="0"/>
              </a:rPr>
              <a:t>SVM </a:t>
            </a:r>
            <a:r>
              <a:rPr lang="tr-TR" sz="1800" dirty="0" err="1" smtClean="0">
                <a:latin typeface="Rockwell" pitchFamily="18" charset="0"/>
              </a:rPr>
              <a:t>Classifier</a:t>
            </a:r>
            <a:endParaRPr lang="tr-TR" sz="1800" dirty="0" smtClean="0">
              <a:latin typeface="Rockwell" pitchFamily="18" charset="0"/>
            </a:endParaRPr>
          </a:p>
          <a:p>
            <a:pPr lvl="1"/>
            <a:r>
              <a:rPr lang="tr-TR" sz="1800" dirty="0" err="1" smtClean="0">
                <a:latin typeface="Rockwell" pitchFamily="18" charset="0"/>
              </a:rPr>
              <a:t>Naive</a:t>
            </a:r>
            <a:r>
              <a:rPr lang="tr-TR" sz="1800" dirty="0" smtClean="0">
                <a:latin typeface="Rockwell" pitchFamily="18" charset="0"/>
              </a:rPr>
              <a:t> </a:t>
            </a:r>
            <a:r>
              <a:rPr lang="tr-TR" sz="1800" dirty="0" err="1" smtClean="0">
                <a:latin typeface="Rockwell" pitchFamily="18" charset="0"/>
              </a:rPr>
              <a:t>Bayes</a:t>
            </a:r>
            <a:endParaRPr lang="tr-TR" sz="1800" dirty="0" smtClean="0">
              <a:latin typeface="Rockwell" pitchFamily="18" charset="0"/>
            </a:endParaRPr>
          </a:p>
          <a:p>
            <a:pPr lvl="1"/>
            <a:r>
              <a:rPr lang="tr-TR" sz="1800" dirty="0" smtClean="0">
                <a:latin typeface="Rockwell" pitchFamily="18" charset="0"/>
              </a:rPr>
              <a:t>CNN</a:t>
            </a:r>
            <a:endParaRPr lang="tr-TR" sz="1800" dirty="0">
              <a:latin typeface="Rockwell" pitchFamily="18" charset="0"/>
            </a:endParaRPr>
          </a:p>
          <a:p>
            <a:pPr lvl="2"/>
            <a:r>
              <a:rPr lang="tr-TR" sz="1800" dirty="0" err="1" smtClean="0">
                <a:latin typeface="Rockwell" pitchFamily="18" charset="0"/>
              </a:rPr>
              <a:t>From</a:t>
            </a:r>
            <a:r>
              <a:rPr lang="tr-TR" sz="1800" dirty="0" smtClean="0">
                <a:latin typeface="Rockwell" pitchFamily="18" charset="0"/>
              </a:rPr>
              <a:t> </a:t>
            </a:r>
            <a:r>
              <a:rPr lang="tr-TR" sz="1800" dirty="0" err="1" smtClean="0">
                <a:latin typeface="Rockwell" pitchFamily="18" charset="0"/>
              </a:rPr>
              <a:t>Scratch</a:t>
            </a:r>
            <a:endParaRPr lang="tr-TR" sz="1800" dirty="0" smtClean="0">
              <a:latin typeface="Rockwell" pitchFamily="18" charset="0"/>
            </a:endParaRPr>
          </a:p>
          <a:p>
            <a:pPr lvl="2"/>
            <a:r>
              <a:rPr lang="tr-TR" sz="1800" dirty="0" smtClean="0">
                <a:latin typeface="Rockwell" pitchFamily="18" charset="0"/>
              </a:rPr>
              <a:t>VGG -16 </a:t>
            </a:r>
          </a:p>
          <a:p>
            <a:pPr lvl="2"/>
            <a:r>
              <a:rPr lang="tr-TR" sz="1800" dirty="0" smtClean="0">
                <a:latin typeface="Rockwell" pitchFamily="18" charset="0"/>
              </a:rPr>
              <a:t>ResNET50</a:t>
            </a:r>
          </a:p>
          <a:p>
            <a:pPr lvl="2"/>
            <a:r>
              <a:rPr lang="tr-TR" sz="1800" dirty="0" smtClean="0">
                <a:latin typeface="Rockwell" pitchFamily="18" charset="0"/>
              </a:rPr>
              <a:t>EfficientNetB7</a:t>
            </a:r>
          </a:p>
          <a:p>
            <a:pPr marL="914400" lvl="2" indent="0">
              <a:buNone/>
            </a:pPr>
            <a:endParaRPr lang="tr-TR" sz="1800" dirty="0">
              <a:latin typeface="Rockwell" pitchFamily="18" charset="0"/>
            </a:endParaRPr>
          </a:p>
          <a:p>
            <a:pPr marL="914400" lvl="2" indent="0">
              <a:buNone/>
            </a:pPr>
            <a:endParaRPr lang="tr-TR" sz="1800" dirty="0" smtClean="0">
              <a:latin typeface="Rockwell" pitchFamily="18" charset="0"/>
            </a:endParaRPr>
          </a:p>
          <a:p>
            <a:pPr marL="914400" lvl="2" indent="0">
              <a:buNone/>
            </a:pPr>
            <a:endParaRPr lang="tr-TR" sz="1800" dirty="0" smtClean="0">
              <a:latin typeface="Rockwell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13379" y="4262465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err="1" smtClean="0">
                <a:latin typeface="Rockwell" pitchFamily="18" charset="0"/>
              </a:rPr>
              <a:t>Tensorflow</a:t>
            </a:r>
            <a:r>
              <a:rPr lang="tr-TR" sz="2000" dirty="0" smtClean="0">
                <a:latin typeface="Rockwell" pitchFamily="18" charset="0"/>
              </a:rPr>
              <a:t>, </a:t>
            </a:r>
            <a:r>
              <a:rPr lang="tr-TR" sz="2000" dirty="0" err="1" smtClean="0">
                <a:latin typeface="Rockwell" pitchFamily="18" charset="0"/>
              </a:rPr>
              <a:t>Keras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and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sklearn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frameworks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are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used</a:t>
            </a:r>
            <a:r>
              <a:rPr lang="tr-TR" sz="2000" dirty="0" smtClean="0">
                <a:latin typeface="Rockwell" pitchFamily="18" charset="0"/>
              </a:rPr>
              <a:t> in </a:t>
            </a:r>
            <a:r>
              <a:rPr lang="tr-TR" sz="2000" dirty="0" err="1" smtClean="0">
                <a:latin typeface="Rockwell" pitchFamily="18" charset="0"/>
              </a:rPr>
              <a:t>these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approaches</a:t>
            </a:r>
            <a:r>
              <a:rPr lang="tr-TR" sz="2000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err="1" smtClean="0">
                <a:latin typeface="Rockwell" pitchFamily="18" charset="0"/>
              </a:rPr>
              <a:t>Dataset</a:t>
            </a:r>
            <a:r>
              <a:rPr lang="tr-TR" sz="2000" dirty="0" smtClean="0">
                <a:latin typeface="Rockwell" pitchFamily="18" charset="0"/>
              </a:rPr>
              <a:t> is fed </a:t>
            </a:r>
            <a:r>
              <a:rPr lang="tr-TR" sz="2000" dirty="0" err="1" smtClean="0">
                <a:latin typeface="Rockwell" pitchFamily="18" charset="0"/>
              </a:rPr>
              <a:t>into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Tensorflow’s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ImageDataGenerator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library</a:t>
            </a:r>
            <a:r>
              <a:rPr lang="tr-TR" sz="2000" dirty="0">
                <a:latin typeface="Rockwell" pitchFamily="18" charset="0"/>
              </a:rPr>
              <a:t>.</a:t>
            </a:r>
            <a:endParaRPr lang="en-US" sz="20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pexels-amber-janssens-7066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624"/>
            <a:ext cx="464400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4800" dirty="0" err="1" smtClean="0">
                <a:latin typeface="Rockwell" pitchFamily="18" charset="0"/>
              </a:rPr>
              <a:t>Applied</a:t>
            </a:r>
            <a:r>
              <a:rPr lang="tr-TR" sz="4800" dirty="0" smtClean="0">
                <a:latin typeface="Rockwell" pitchFamily="18" charset="0"/>
              </a:rPr>
              <a:t> </a:t>
            </a:r>
            <a:r>
              <a:rPr lang="tr-TR" sz="4800" dirty="0" err="1" smtClean="0">
                <a:latin typeface="Rockwell" pitchFamily="18" charset="0"/>
              </a:rPr>
              <a:t>Techniques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288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Rockwell" pitchFamily="18" charset="0"/>
              </a:rPr>
              <a:t>Data </a:t>
            </a:r>
            <a:r>
              <a:rPr lang="tr-TR" b="1" dirty="0" err="1" smtClean="0">
                <a:latin typeface="Rockwell" pitchFamily="18" charset="0"/>
              </a:rPr>
              <a:t>Augmentation</a:t>
            </a:r>
            <a:endParaRPr lang="tr-TR" b="1" dirty="0" smtClean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Brightness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Operation</a:t>
            </a:r>
            <a:endParaRPr lang="tr-TR" sz="2000" dirty="0">
              <a:latin typeface="Rockwell" pitchFamily="18" charset="0"/>
            </a:endParaRPr>
          </a:p>
          <a:p>
            <a:pPr lvl="1"/>
            <a:r>
              <a:rPr lang="tr-TR" sz="2000" dirty="0" err="1" smtClean="0">
                <a:latin typeface="Rockwell" pitchFamily="18" charset="0"/>
              </a:rPr>
              <a:t>Brightening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only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night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images</a:t>
            </a:r>
            <a:r>
              <a:rPr lang="tr-TR" sz="2000" dirty="0">
                <a:latin typeface="Rockwell" pitchFamily="18" charset="0"/>
              </a:rPr>
              <a:t>.</a:t>
            </a:r>
            <a:endParaRPr lang="tr-TR" sz="2000" dirty="0" smtClean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Zooming</a:t>
            </a:r>
            <a:endParaRPr lang="tr-TR" sz="2000" dirty="0" smtClean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Rotation</a:t>
            </a:r>
            <a:endParaRPr lang="tr-TR" sz="2000" dirty="0" smtClean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Rescaling</a:t>
            </a:r>
            <a:r>
              <a:rPr lang="tr-TR" sz="2000" dirty="0" smtClean="0">
                <a:latin typeface="Rockwell" pitchFamily="18" charset="0"/>
              </a:rPr>
              <a:t> (</a:t>
            </a:r>
            <a:r>
              <a:rPr lang="tr-TR" sz="2000" dirty="0" err="1" smtClean="0">
                <a:latin typeface="Rockwell" pitchFamily="18" charset="0"/>
              </a:rPr>
              <a:t>Between</a:t>
            </a:r>
            <a:r>
              <a:rPr lang="tr-TR" sz="2000" dirty="0" smtClean="0">
                <a:latin typeface="Rockwell" pitchFamily="18" charset="0"/>
              </a:rPr>
              <a:t> 0-1)</a:t>
            </a:r>
          </a:p>
          <a:p>
            <a:pPr marL="0" indent="0">
              <a:buNone/>
            </a:pPr>
            <a:endParaRPr lang="tr-TR" sz="2000" dirty="0">
              <a:latin typeface="Rockwell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Rockwell" pitchFamily="18" charset="0"/>
              </a:rPr>
              <a:t>Data </a:t>
            </a:r>
            <a:r>
              <a:rPr lang="tr-TR" b="1" dirty="0" err="1" smtClean="0">
                <a:latin typeface="Rockwell" pitchFamily="18" charset="0"/>
              </a:rPr>
              <a:t>Processing</a:t>
            </a:r>
            <a:endParaRPr lang="tr-TR" b="1" dirty="0" smtClean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Histogram</a:t>
            </a:r>
            <a:r>
              <a:rPr lang="tr-TR" sz="2000" dirty="0">
                <a:latin typeface="Rockwell" pitchFamily="18" charset="0"/>
              </a:rPr>
              <a:t> </a:t>
            </a:r>
            <a:r>
              <a:rPr lang="tr-TR" sz="2000" dirty="0" smtClean="0">
                <a:latin typeface="Rockwell" pitchFamily="18" charset="0"/>
              </a:rPr>
              <a:t>of </a:t>
            </a:r>
            <a:r>
              <a:rPr lang="tr-TR" sz="2000" dirty="0" err="1" smtClean="0">
                <a:latin typeface="Rockwell" pitchFamily="18" charset="0"/>
              </a:rPr>
              <a:t>Oriented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Gradients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for</a:t>
            </a:r>
            <a:r>
              <a:rPr lang="tr-TR" sz="2000" dirty="0" smtClean="0">
                <a:latin typeface="Rockwell" pitchFamily="18" charset="0"/>
              </a:rPr>
              <a:t> SVM </a:t>
            </a:r>
            <a:r>
              <a:rPr lang="tr-TR" sz="2000" dirty="0" err="1" smtClean="0">
                <a:latin typeface="Rockwell" pitchFamily="18" charset="0"/>
              </a:rPr>
              <a:t>Classification</a:t>
            </a:r>
            <a:endParaRPr lang="tr-TR" sz="2000" dirty="0" smtClean="0">
              <a:latin typeface="Rockwell" pitchFamily="18" charset="0"/>
            </a:endParaRPr>
          </a:p>
          <a:p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5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Rockwell" pitchFamily="18" charset="0"/>
              </a:rPr>
              <a:t>Modeling</a:t>
            </a:r>
            <a:r>
              <a:rPr lang="tr-TR" dirty="0" smtClean="0">
                <a:latin typeface="Rockwell" pitchFamily="18" charset="0"/>
              </a:rPr>
              <a:t> (</a:t>
            </a:r>
            <a:r>
              <a:rPr lang="tr-TR" dirty="0" err="1" smtClean="0">
                <a:latin typeface="Rockwell" pitchFamily="18" charset="0"/>
              </a:rPr>
              <a:t>Scratch</a:t>
            </a:r>
            <a:r>
              <a:rPr lang="tr-TR" dirty="0" smtClean="0">
                <a:latin typeface="Rockwell" pitchFamily="18" charset="0"/>
              </a:rPr>
              <a:t> CNN Model)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5" y="1340768"/>
            <a:ext cx="3319321" cy="26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3528" y="407881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latin typeface="Rockwell" pitchFamily="18" charset="0"/>
              </a:rPr>
              <a:t>Figure</a:t>
            </a:r>
            <a:r>
              <a:rPr lang="tr-TR" sz="1400" dirty="0" smtClean="0">
                <a:latin typeface="Rockwell" pitchFamily="18" charset="0"/>
              </a:rPr>
              <a:t> 4, </a:t>
            </a:r>
            <a:r>
              <a:rPr lang="tr-TR" sz="1400" dirty="0" err="1" smtClean="0">
                <a:latin typeface="Rockwell" pitchFamily="18" charset="0"/>
              </a:rPr>
              <a:t>Visualization</a:t>
            </a:r>
            <a:r>
              <a:rPr lang="tr-TR" sz="1400" dirty="0" smtClean="0">
                <a:latin typeface="Rockwell" pitchFamily="18" charset="0"/>
              </a:rPr>
              <a:t> of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model.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36707" y="1196752"/>
            <a:ext cx="39604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2 </a:t>
            </a:r>
            <a:r>
              <a:rPr lang="tr-TR" dirty="0" err="1" smtClean="0">
                <a:latin typeface="Rockwell" pitchFamily="18" charset="0"/>
              </a:rPr>
              <a:t>Convolutional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2 </a:t>
            </a:r>
            <a:r>
              <a:rPr lang="tr-TR" dirty="0" err="1" smtClean="0">
                <a:latin typeface="Rockwell" pitchFamily="18" charset="0"/>
              </a:rPr>
              <a:t>Pooling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2 FC </a:t>
            </a:r>
            <a:r>
              <a:rPr lang="tr-TR" dirty="0" err="1" smtClean="0">
                <a:latin typeface="Rockwell" pitchFamily="18" charset="0"/>
              </a:rPr>
              <a:t>Layers</a:t>
            </a:r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Rockwell" pitchFamily="18" charset="0"/>
              </a:rPr>
              <a:t>1739226 </a:t>
            </a:r>
            <a:r>
              <a:rPr lang="tr-TR" dirty="0" smtClean="0">
                <a:latin typeface="Rockwell" pitchFamily="18" charset="0"/>
              </a:rPr>
              <a:t> total </a:t>
            </a:r>
            <a:r>
              <a:rPr lang="tr-TR" dirty="0" err="1" smtClean="0">
                <a:latin typeface="Rockwell" pitchFamily="18" charset="0"/>
              </a:rPr>
              <a:t>parameters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Number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convolutional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filters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are</a:t>
            </a:r>
            <a:r>
              <a:rPr lang="tr-TR" dirty="0" smtClean="0">
                <a:latin typeface="Rockwell" pitchFamily="18" charset="0"/>
              </a:rPr>
              <a:t> 32 in </a:t>
            </a:r>
            <a:r>
              <a:rPr lang="tr-TR" dirty="0" err="1" smtClean="0">
                <a:latin typeface="Rockwell" pitchFamily="18" charset="0"/>
              </a:rPr>
              <a:t>first</a:t>
            </a:r>
            <a:r>
              <a:rPr lang="tr-TR" dirty="0" smtClean="0">
                <a:latin typeface="Rockwell" pitchFamily="18" charset="0"/>
              </a:rPr>
              <a:t> cl, 16 in </a:t>
            </a:r>
            <a:r>
              <a:rPr lang="tr-TR" dirty="0" err="1" smtClean="0">
                <a:latin typeface="Rockwell" pitchFamily="18" charset="0"/>
              </a:rPr>
              <a:t>second</a:t>
            </a:r>
            <a:r>
              <a:rPr lang="tr-TR" dirty="0" smtClean="0">
                <a:latin typeface="Rockwell" pitchFamily="18" charset="0"/>
              </a:rPr>
              <a:t> cl.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Size of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filter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determined</a:t>
            </a:r>
            <a:r>
              <a:rPr lang="tr-TR" dirty="0" smtClean="0">
                <a:latin typeface="Rockwell" pitchFamily="18" charset="0"/>
              </a:rPr>
              <a:t> as (5,5).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‘’</a:t>
            </a:r>
            <a:r>
              <a:rPr lang="tr-TR" dirty="0" err="1" smtClean="0">
                <a:latin typeface="Rockwell" pitchFamily="18" charset="0"/>
              </a:rPr>
              <a:t>ReLu</a:t>
            </a:r>
            <a:r>
              <a:rPr lang="tr-TR" dirty="0" smtClean="0">
                <a:latin typeface="Rockwell" pitchFamily="18" charset="0"/>
              </a:rPr>
              <a:t>’’ </a:t>
            </a:r>
            <a:r>
              <a:rPr lang="tr-TR" dirty="0" err="1" smtClean="0">
                <a:latin typeface="Rockwell" pitchFamily="18" charset="0"/>
              </a:rPr>
              <a:t>activation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function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used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for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hidden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and</a:t>
            </a:r>
            <a:r>
              <a:rPr lang="tr-TR" dirty="0" smtClean="0">
                <a:latin typeface="Rockwell" pitchFamily="18" charset="0"/>
              </a:rPr>
              <a:t> ‘’</a:t>
            </a:r>
            <a:r>
              <a:rPr lang="tr-TR" dirty="0" err="1" smtClean="0">
                <a:latin typeface="Rockwell" pitchFamily="18" charset="0"/>
              </a:rPr>
              <a:t>softmax</a:t>
            </a:r>
            <a:r>
              <a:rPr lang="tr-TR" dirty="0" smtClean="0">
                <a:latin typeface="Rockwell" pitchFamily="18" charset="0"/>
              </a:rPr>
              <a:t>’’ </a:t>
            </a:r>
            <a:r>
              <a:rPr lang="tr-TR" dirty="0" err="1" smtClean="0">
                <a:latin typeface="Rockwell" pitchFamily="18" charset="0"/>
              </a:rPr>
              <a:t>activation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function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used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for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output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‘’Adam’’ </a:t>
            </a:r>
            <a:r>
              <a:rPr lang="tr-TR" dirty="0" err="1" smtClean="0">
                <a:latin typeface="Rockwell" pitchFamily="18" charset="0"/>
              </a:rPr>
              <a:t>optimizer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used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lr</a:t>
            </a:r>
            <a:r>
              <a:rPr lang="tr-TR" dirty="0" smtClean="0">
                <a:latin typeface="Rockwell" pitchFamily="18" charset="0"/>
              </a:rPr>
              <a:t>= 0.0000075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4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179512" y="450535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u="sng" dirty="0" err="1" smtClean="0">
                <a:latin typeface="Rockwell" pitchFamily="18" charset="0"/>
              </a:rPr>
              <a:t>Regularizatio</a:t>
            </a:r>
            <a:r>
              <a:rPr lang="tr-TR" u="sng" dirty="0" err="1" smtClean="0">
                <a:latin typeface="Rockwell" pitchFamily="18" charset="0"/>
              </a:rPr>
              <a:t>n</a:t>
            </a:r>
            <a:r>
              <a:rPr lang="tr-TR" u="sng" dirty="0" smtClean="0">
                <a:latin typeface="Rockwell" pitchFamily="18" charset="0"/>
              </a:rPr>
              <a:t> </a:t>
            </a:r>
            <a:r>
              <a:rPr lang="tr-TR" u="sng" dirty="0" err="1" smtClean="0">
                <a:latin typeface="Rockwell" pitchFamily="18" charset="0"/>
              </a:rPr>
              <a:t>Techniques</a:t>
            </a:r>
            <a:endParaRPr lang="tr-TR" u="sng" dirty="0" smtClean="0">
              <a:latin typeface="Rockwell" pitchFamily="18" charset="0"/>
            </a:endParaRPr>
          </a:p>
          <a:p>
            <a:pPr algn="just"/>
            <a:endParaRPr lang="tr-TR" u="sng" dirty="0">
              <a:latin typeface="Rockwell" pitchFamily="18" charset="0"/>
            </a:endParaRPr>
          </a:p>
          <a:p>
            <a:pPr algn="just"/>
            <a:r>
              <a:rPr lang="tr-TR" dirty="0" smtClean="0">
                <a:latin typeface="Rockwell" pitchFamily="18" charset="0"/>
              </a:rPr>
              <a:t>-&gt; </a:t>
            </a:r>
            <a:r>
              <a:rPr lang="tr-TR" dirty="0" err="1" smtClean="0">
                <a:latin typeface="Rockwell" pitchFamily="18" charset="0"/>
              </a:rPr>
              <a:t>Batch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Normalization</a:t>
            </a:r>
            <a:endParaRPr lang="tr-TR" dirty="0" smtClean="0">
              <a:latin typeface="Rockwell" pitchFamily="18" charset="0"/>
            </a:endParaRPr>
          </a:p>
          <a:p>
            <a:pPr algn="just"/>
            <a:r>
              <a:rPr lang="tr-TR" dirty="0" smtClean="0">
                <a:latin typeface="Rockwell" pitchFamily="18" charset="0"/>
              </a:rPr>
              <a:t>-&gt; L2 </a:t>
            </a:r>
            <a:r>
              <a:rPr lang="tr-TR" dirty="0" err="1" smtClean="0">
                <a:latin typeface="Rockwell" pitchFamily="18" charset="0"/>
              </a:rPr>
              <a:t>Regularization</a:t>
            </a:r>
            <a:endParaRPr lang="tr-TR" dirty="0">
              <a:latin typeface="Rockwell" pitchFamily="18" charset="0"/>
            </a:endParaRPr>
          </a:p>
          <a:p>
            <a:pPr algn="just"/>
            <a:r>
              <a:rPr lang="tr-TR" dirty="0" smtClean="0">
                <a:latin typeface="Rockwell" pitchFamily="18" charset="0"/>
              </a:rPr>
              <a:t>-&gt;</a:t>
            </a:r>
            <a:r>
              <a:rPr lang="tr-TR" dirty="0" err="1" smtClean="0">
                <a:latin typeface="Rockwell" pitchFamily="18" charset="0"/>
              </a:rPr>
              <a:t>Dropout</a:t>
            </a:r>
            <a:endParaRPr lang="tr-TR" dirty="0" smtClean="0">
              <a:latin typeface="Rockwell" pitchFamily="18" charset="0"/>
            </a:endParaRPr>
          </a:p>
          <a:p>
            <a:pPr algn="just"/>
            <a:r>
              <a:rPr lang="tr-TR" dirty="0" smtClean="0">
                <a:latin typeface="Rockwell" pitchFamily="18" charset="0"/>
              </a:rPr>
              <a:t>-&gt;</a:t>
            </a:r>
            <a:r>
              <a:rPr lang="tr-TR" dirty="0" err="1" smtClean="0">
                <a:latin typeface="Rockwell" pitchFamily="18" charset="0"/>
              </a:rPr>
              <a:t>Early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Stopping</a:t>
            </a:r>
            <a:endParaRPr lang="tr-TR" dirty="0" smtClean="0">
              <a:latin typeface="Rockwell" pitchFamily="18" charset="0"/>
            </a:endParaRPr>
          </a:p>
          <a:p>
            <a:pPr algn="just"/>
            <a:r>
              <a:rPr lang="tr-TR" dirty="0" smtClean="0">
                <a:latin typeface="Rockwell" pitchFamily="18" charset="0"/>
              </a:rPr>
              <a:t>-&gt;</a:t>
            </a:r>
            <a:r>
              <a:rPr lang="tr-TR" dirty="0" err="1" smtClean="0">
                <a:latin typeface="Rockwell" pitchFamily="18" charset="0"/>
              </a:rPr>
              <a:t>Reduction</a:t>
            </a:r>
            <a:r>
              <a:rPr lang="tr-TR" dirty="0" smtClean="0">
                <a:latin typeface="Rockwell" pitchFamily="18" charset="0"/>
              </a:rPr>
              <a:t> of Learning Rate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7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6856" y="51425"/>
            <a:ext cx="8229600" cy="1143000"/>
          </a:xfrm>
        </p:spPr>
        <p:txBody>
          <a:bodyPr/>
          <a:lstStyle/>
          <a:p>
            <a:r>
              <a:rPr lang="tr-TR" dirty="0" err="1" smtClean="0">
                <a:latin typeface="Rockwell" pitchFamily="18" charset="0"/>
              </a:rPr>
              <a:t>Modeling</a:t>
            </a:r>
            <a:r>
              <a:rPr lang="tr-TR" dirty="0" smtClean="0">
                <a:latin typeface="Rockwell" pitchFamily="18" charset="0"/>
              </a:rPr>
              <a:t> (VGG -16)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843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41490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Rockwell" pitchFamily="18" charset="0"/>
              </a:rPr>
              <a:t>Figure</a:t>
            </a:r>
            <a:r>
              <a:rPr lang="tr-TR" dirty="0" smtClean="0">
                <a:latin typeface="Rockwell" pitchFamily="18" charset="0"/>
              </a:rPr>
              <a:t> 5, </a:t>
            </a:r>
            <a:r>
              <a:rPr lang="tr-TR" dirty="0" err="1" smtClean="0">
                <a:latin typeface="Rockwell" pitchFamily="18" charset="0"/>
              </a:rPr>
              <a:t>architecture</a:t>
            </a:r>
            <a:r>
              <a:rPr lang="tr-TR" dirty="0" smtClean="0">
                <a:latin typeface="Rockwell" pitchFamily="18" charset="0"/>
              </a:rPr>
              <a:t> of VGG-16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355976" y="1194425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Pretrained</a:t>
            </a:r>
            <a:r>
              <a:rPr lang="tr-TR" dirty="0" smtClean="0">
                <a:latin typeface="Rockwell" pitchFamily="18" charset="0"/>
              </a:rPr>
              <a:t> VGG model,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all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freezed</a:t>
            </a:r>
            <a:r>
              <a:rPr lang="tr-TR" dirty="0" smtClean="0">
                <a:latin typeface="Rockwell" pitchFamily="18" charset="0"/>
              </a:rPr>
              <a:t>, </a:t>
            </a:r>
            <a:r>
              <a:rPr lang="tr-TR" dirty="0" err="1" smtClean="0">
                <a:latin typeface="Rockwell" pitchFamily="18" charset="0"/>
              </a:rPr>
              <a:t>which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contains</a:t>
            </a:r>
            <a:endParaRPr lang="tr-TR" dirty="0">
              <a:latin typeface="Rockwell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13 </a:t>
            </a:r>
            <a:r>
              <a:rPr lang="tr-TR" dirty="0" err="1">
                <a:latin typeface="Rockwell" pitchFamily="18" charset="0"/>
              </a:rPr>
              <a:t>convolutional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layers</a:t>
            </a:r>
            <a:r>
              <a:rPr lang="tr-TR" dirty="0">
                <a:latin typeface="Rockwell" pitchFamily="18" charset="0"/>
              </a:rPr>
              <a:t>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5 </a:t>
            </a:r>
            <a:r>
              <a:rPr lang="tr-TR" dirty="0" err="1">
                <a:latin typeface="Rockwell" pitchFamily="18" charset="0"/>
              </a:rPr>
              <a:t>pooling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layers</a:t>
            </a:r>
            <a:r>
              <a:rPr lang="tr-TR" dirty="0">
                <a:latin typeface="Rockwell" pitchFamily="18" charset="0"/>
              </a:rPr>
              <a:t>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2FC </a:t>
            </a:r>
            <a:r>
              <a:rPr lang="tr-TR" dirty="0" err="1">
                <a:latin typeface="Rockwell" pitchFamily="18" charset="0"/>
              </a:rPr>
              <a:t>layer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added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manually</a:t>
            </a:r>
            <a:r>
              <a:rPr lang="tr-TR" dirty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2 FC </a:t>
            </a:r>
            <a:r>
              <a:rPr lang="tr-TR" dirty="0" err="1" smtClean="0">
                <a:latin typeface="Rockwell" pitchFamily="18" charset="0"/>
              </a:rPr>
              <a:t>layers</a:t>
            </a:r>
            <a:r>
              <a:rPr lang="tr-TR" dirty="0" smtClean="0">
                <a:latin typeface="Rockwell" pitchFamily="18" charset="0"/>
              </a:rPr>
              <a:t> (</a:t>
            </a:r>
            <a:r>
              <a:rPr lang="tr-TR" dirty="0" err="1" smtClean="0">
                <a:latin typeface="Rockwell" pitchFamily="18" charset="0"/>
              </a:rPr>
              <a:t>units</a:t>
            </a:r>
            <a:r>
              <a:rPr lang="tr-TR" dirty="0" smtClean="0">
                <a:latin typeface="Rockwell" pitchFamily="18" charset="0"/>
              </a:rPr>
              <a:t> = 256,10)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Dropout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</a:t>
            </a:r>
            <a:r>
              <a:rPr lang="tr-TR" dirty="0" smtClean="0">
                <a:latin typeface="Rockwell" pitchFamily="18" charset="0"/>
              </a:rPr>
              <a:t> (0.5)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21140042</a:t>
            </a:r>
            <a:r>
              <a:rPr lang="tr-TR" dirty="0" smtClean="0">
                <a:latin typeface="Rockwell" pitchFamily="18" charset="0"/>
              </a:rPr>
              <a:t> total, </a:t>
            </a:r>
          </a:p>
          <a:p>
            <a:r>
              <a:rPr lang="tr-TR" dirty="0" smtClean="0">
                <a:latin typeface="Rockwell" pitchFamily="18" charset="0"/>
              </a:rPr>
              <a:t>      </a:t>
            </a:r>
            <a:r>
              <a:rPr lang="en-US" dirty="0" smtClean="0">
                <a:latin typeface="Rockwell" pitchFamily="18" charset="0"/>
              </a:rPr>
              <a:t>6425354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trainable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parameters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‘’Adam’’ </a:t>
            </a:r>
            <a:r>
              <a:rPr lang="tr-TR" dirty="0" err="1" smtClean="0">
                <a:latin typeface="Rockwell" pitchFamily="18" charset="0"/>
              </a:rPr>
              <a:t>optimizer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used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learning</a:t>
            </a:r>
            <a:r>
              <a:rPr lang="tr-TR" dirty="0" smtClean="0">
                <a:latin typeface="Rockwell" pitchFamily="18" charset="0"/>
              </a:rPr>
              <a:t> rate = 0.0001.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‘’Learning rate </a:t>
            </a:r>
            <a:r>
              <a:rPr lang="tr-TR" dirty="0" err="1">
                <a:latin typeface="Rockwell" pitchFamily="18" charset="0"/>
              </a:rPr>
              <a:t>reduction</a:t>
            </a:r>
            <a:r>
              <a:rPr lang="tr-TR" dirty="0">
                <a:latin typeface="Rockwell" pitchFamily="18" charset="0"/>
              </a:rPr>
              <a:t>’’ </a:t>
            </a:r>
            <a:r>
              <a:rPr lang="tr-TR" dirty="0" err="1">
                <a:latin typeface="Rockwell" pitchFamily="18" charset="0"/>
              </a:rPr>
              <a:t>and</a:t>
            </a:r>
            <a:r>
              <a:rPr lang="tr-TR" dirty="0">
                <a:latin typeface="Rockwell" pitchFamily="18" charset="0"/>
              </a:rPr>
              <a:t> ‘’</a:t>
            </a:r>
            <a:r>
              <a:rPr lang="tr-TR" dirty="0" err="1">
                <a:latin typeface="Rockwell" pitchFamily="18" charset="0"/>
              </a:rPr>
              <a:t>early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stopping</a:t>
            </a:r>
            <a:r>
              <a:rPr lang="tr-TR" dirty="0">
                <a:latin typeface="Rockwell" pitchFamily="18" charset="0"/>
              </a:rPr>
              <a:t>’’ </a:t>
            </a:r>
            <a:r>
              <a:rPr lang="tr-TR" dirty="0" err="1">
                <a:latin typeface="Rockwell" pitchFamily="18" charset="0"/>
              </a:rPr>
              <a:t>techniques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are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applied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to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prevent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overfitting</a:t>
            </a:r>
            <a:r>
              <a:rPr lang="tr-TR" dirty="0">
                <a:latin typeface="Rockwell" pitchFamily="18" charset="0"/>
              </a:rPr>
              <a:t>.</a:t>
            </a:r>
            <a:endParaRPr lang="en-US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6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Rockwell" pitchFamily="18" charset="0"/>
              </a:rPr>
              <a:t>Modeling</a:t>
            </a:r>
            <a:r>
              <a:rPr lang="tr-TR" dirty="0" smtClean="0">
                <a:latin typeface="Rockwell" pitchFamily="18" charset="0"/>
              </a:rPr>
              <a:t> (SVC)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3968" y="1628800"/>
            <a:ext cx="4690864" cy="4525963"/>
          </a:xfrm>
        </p:spPr>
        <p:txBody>
          <a:bodyPr>
            <a:normAutofit/>
          </a:bodyPr>
          <a:lstStyle/>
          <a:p>
            <a:pPr algn="just"/>
            <a:r>
              <a:rPr lang="tr-TR" sz="2000" dirty="0" err="1" smtClean="0">
                <a:latin typeface="Rockwell" pitchFamily="18" charset="0"/>
              </a:rPr>
              <a:t>GridSearcCV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was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run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and</a:t>
            </a:r>
            <a:r>
              <a:rPr lang="tr-TR" sz="2000" dirty="0" smtClean="0">
                <a:latin typeface="Rockwell" pitchFamily="18" charset="0"/>
              </a:rPr>
              <a:t> k-</a:t>
            </a:r>
            <a:r>
              <a:rPr lang="tr-TR" sz="2000" dirty="0" err="1" smtClean="0">
                <a:latin typeface="Rockwell" pitchFamily="18" charset="0"/>
              </a:rPr>
              <a:t>fold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technique</a:t>
            </a:r>
            <a:r>
              <a:rPr lang="tr-TR" sz="2000" dirty="0" smtClean="0">
                <a:latin typeface="Rockwell" pitchFamily="18" charset="0"/>
              </a:rPr>
              <a:t> is </a:t>
            </a:r>
            <a:r>
              <a:rPr lang="tr-TR" sz="2000" dirty="0" err="1" smtClean="0">
                <a:latin typeface="Rockwell" pitchFamily="18" charset="0"/>
              </a:rPr>
              <a:t>used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for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detecting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best</a:t>
            </a:r>
            <a:r>
              <a:rPr lang="tr-TR" sz="2000" dirty="0" smtClean="0">
                <a:latin typeface="Rockwell" pitchFamily="18" charset="0"/>
              </a:rPr>
              <a:t> SVM </a:t>
            </a:r>
            <a:r>
              <a:rPr lang="tr-TR" sz="2000" dirty="0" err="1" smtClean="0">
                <a:latin typeface="Rockwell" pitchFamily="18" charset="0"/>
              </a:rPr>
              <a:t>classifier</a:t>
            </a:r>
            <a:r>
              <a:rPr lang="tr-TR" sz="2000" dirty="0" smtClean="0">
                <a:latin typeface="Rockwell" pitchFamily="18" charset="0"/>
              </a:rPr>
              <a:t> model.</a:t>
            </a:r>
          </a:p>
          <a:p>
            <a:pPr algn="just"/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best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results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are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gathered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when</a:t>
            </a:r>
            <a:r>
              <a:rPr lang="tr-TR" sz="2000" dirty="0" smtClean="0">
                <a:latin typeface="Rockwell" pitchFamily="18" charset="0"/>
              </a:rPr>
              <a:t> C </a:t>
            </a:r>
            <a:r>
              <a:rPr lang="tr-TR" sz="2000" dirty="0" err="1" smtClean="0">
                <a:latin typeface="Rockwell" pitchFamily="18" charset="0"/>
              </a:rPr>
              <a:t>value</a:t>
            </a:r>
            <a:r>
              <a:rPr lang="tr-TR" sz="2000" dirty="0" smtClean="0">
                <a:latin typeface="Rockwell" pitchFamily="18" charset="0"/>
              </a:rPr>
              <a:t> is 100, </a:t>
            </a:r>
            <a:r>
              <a:rPr lang="tr-TR" sz="2000" dirty="0" err="1" smtClean="0">
                <a:latin typeface="Rockwell" pitchFamily="18" charset="0"/>
              </a:rPr>
              <a:t>kernel</a:t>
            </a:r>
            <a:r>
              <a:rPr lang="tr-TR" sz="2000" dirty="0" smtClean="0">
                <a:latin typeface="Rockwell" pitchFamily="18" charset="0"/>
              </a:rPr>
              <a:t> is ‘’</a:t>
            </a:r>
            <a:r>
              <a:rPr lang="tr-TR" sz="2000" dirty="0" err="1" smtClean="0">
                <a:latin typeface="Rockwell" pitchFamily="18" charset="0"/>
              </a:rPr>
              <a:t>rbf</a:t>
            </a:r>
            <a:r>
              <a:rPr lang="tr-TR" sz="2000" dirty="0" smtClean="0">
                <a:latin typeface="Rockwell" pitchFamily="18" charset="0"/>
              </a:rPr>
              <a:t> (</a:t>
            </a:r>
            <a:r>
              <a:rPr lang="tr-TR" sz="2000" dirty="0" err="1" smtClean="0">
                <a:latin typeface="Rockwell" pitchFamily="18" charset="0"/>
              </a:rPr>
              <a:t>radial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basis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function</a:t>
            </a:r>
            <a:r>
              <a:rPr lang="tr-TR" sz="2000" dirty="0" smtClean="0">
                <a:latin typeface="Rockwell" pitchFamily="18" charset="0"/>
              </a:rPr>
              <a:t>’’ </a:t>
            </a:r>
            <a:r>
              <a:rPr lang="tr-TR" sz="2000" dirty="0" err="1" smtClean="0">
                <a:latin typeface="Rockwell" pitchFamily="18" charset="0"/>
              </a:rPr>
              <a:t>and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scaled</a:t>
            </a:r>
            <a:r>
              <a:rPr lang="tr-TR" sz="2000" dirty="0" smtClean="0">
                <a:latin typeface="Rockwell" pitchFamily="18" charset="0"/>
              </a:rPr>
              <a:t> gamma.</a:t>
            </a:r>
          </a:p>
          <a:p>
            <a:pPr algn="just"/>
            <a:r>
              <a:rPr lang="tr-TR" sz="2000" dirty="0" smtClean="0">
                <a:latin typeface="Rockwell" pitchFamily="18" charset="0"/>
              </a:rPr>
              <a:t>Since </a:t>
            </a:r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hog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features</a:t>
            </a:r>
            <a:r>
              <a:rPr lang="tr-TR" sz="2000" dirty="0" smtClean="0">
                <a:latin typeface="Rockwell" pitchFamily="18" charset="0"/>
              </a:rPr>
              <a:t> of </a:t>
            </a:r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data is </a:t>
            </a:r>
            <a:r>
              <a:rPr lang="tr-TR" sz="2000" dirty="0" err="1" smtClean="0">
                <a:latin typeface="Rockwell" pitchFamily="18" charset="0"/>
              </a:rPr>
              <a:t>non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linearly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seperable</a:t>
            </a:r>
            <a:r>
              <a:rPr lang="tr-TR" sz="2000" dirty="0" smtClean="0">
                <a:latin typeface="Rockwell" pitchFamily="18" charset="0"/>
              </a:rPr>
              <a:t>, ‘’</a:t>
            </a:r>
            <a:r>
              <a:rPr lang="tr-TR" sz="2000" dirty="0" err="1" smtClean="0">
                <a:latin typeface="Rockwell" pitchFamily="18" charset="0"/>
              </a:rPr>
              <a:t>rbf</a:t>
            </a:r>
            <a:r>
              <a:rPr lang="tr-TR" sz="2000" dirty="0" smtClean="0">
                <a:latin typeface="Rockwell" pitchFamily="18" charset="0"/>
              </a:rPr>
              <a:t>’’ </a:t>
            </a:r>
            <a:r>
              <a:rPr lang="tr-TR" sz="2000" dirty="0" err="1" smtClean="0">
                <a:latin typeface="Rockwell" pitchFamily="18" charset="0"/>
              </a:rPr>
              <a:t>kernel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was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chosen</a:t>
            </a:r>
            <a:r>
              <a:rPr lang="tr-TR" sz="2000" dirty="0" smtClean="0">
                <a:latin typeface="Rockwell" pitchFamily="18" charset="0"/>
              </a:rPr>
              <a:t>.</a:t>
            </a:r>
            <a:endParaRPr lang="en-US" sz="2000" dirty="0">
              <a:latin typeface="Rockwell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1601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4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Rockwell" pitchFamily="18" charset="0"/>
              </a:rPr>
              <a:t>Modeling</a:t>
            </a:r>
            <a:r>
              <a:rPr lang="tr-TR" dirty="0" smtClean="0">
                <a:latin typeface="Rockwell" pitchFamily="18" charset="0"/>
              </a:rPr>
              <a:t> (ResNet50)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1" y="2708920"/>
            <a:ext cx="3744416" cy="109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53948" y="1556792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Pretrained</a:t>
            </a:r>
            <a:r>
              <a:rPr lang="tr-TR" dirty="0" smtClean="0">
                <a:latin typeface="Rockwell" pitchFamily="18" charset="0"/>
              </a:rPr>
              <a:t> Resnet50 model, </a:t>
            </a:r>
            <a:r>
              <a:rPr lang="tr-TR" dirty="0" err="1" smtClean="0">
                <a:latin typeface="Rockwell" pitchFamily="18" charset="0"/>
              </a:rPr>
              <a:t>which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contains</a:t>
            </a:r>
            <a:endParaRPr lang="tr-TR" dirty="0" smtClean="0">
              <a:latin typeface="Rockwell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1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convolutional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r>
              <a:rPr lang="tr-TR" dirty="0" smtClean="0">
                <a:latin typeface="Rockwell" pitchFamily="18" charset="0"/>
              </a:rPr>
              <a:t>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4 </a:t>
            </a:r>
            <a:r>
              <a:rPr lang="tr-TR" dirty="0" err="1" smtClean="0">
                <a:latin typeface="Rockwell" pitchFamily="18" charset="0"/>
              </a:rPr>
              <a:t>Resblocks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pooling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layers</a:t>
            </a:r>
            <a:r>
              <a:rPr lang="tr-TR" dirty="0" smtClean="0">
                <a:latin typeface="Rockwell" pitchFamily="18" charset="0"/>
              </a:rPr>
              <a:t>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2FC </a:t>
            </a:r>
            <a:r>
              <a:rPr lang="tr-TR" dirty="0" err="1" smtClean="0">
                <a:latin typeface="Rockwell" pitchFamily="18" charset="0"/>
              </a:rPr>
              <a:t>layer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added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manually</a:t>
            </a:r>
            <a:r>
              <a:rPr lang="tr-TR" dirty="0" smtClean="0">
                <a:latin typeface="Rockwell" pitchFamily="18" charset="0"/>
              </a:rPr>
              <a:t>.</a:t>
            </a:r>
            <a:endParaRPr lang="tr-TR" dirty="0">
              <a:latin typeface="Rockwell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283968" y="3087251"/>
            <a:ext cx="4478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‘’Learning rate </a:t>
            </a:r>
            <a:r>
              <a:rPr lang="tr-TR" dirty="0" err="1">
                <a:latin typeface="Rockwell" pitchFamily="18" charset="0"/>
              </a:rPr>
              <a:t>reduction</a:t>
            </a:r>
            <a:r>
              <a:rPr lang="tr-TR" dirty="0">
                <a:latin typeface="Rockwell" pitchFamily="18" charset="0"/>
              </a:rPr>
              <a:t>’’ </a:t>
            </a:r>
            <a:r>
              <a:rPr lang="tr-TR" dirty="0" err="1">
                <a:latin typeface="Rockwell" pitchFamily="18" charset="0"/>
              </a:rPr>
              <a:t>and</a:t>
            </a:r>
            <a:r>
              <a:rPr lang="tr-TR" dirty="0">
                <a:latin typeface="Rockwell" pitchFamily="18" charset="0"/>
              </a:rPr>
              <a:t> ‘’</a:t>
            </a:r>
            <a:r>
              <a:rPr lang="tr-TR" dirty="0" err="1">
                <a:latin typeface="Rockwell" pitchFamily="18" charset="0"/>
              </a:rPr>
              <a:t>early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stopping</a:t>
            </a:r>
            <a:r>
              <a:rPr lang="tr-TR" dirty="0">
                <a:latin typeface="Rockwell" pitchFamily="18" charset="0"/>
              </a:rPr>
              <a:t>’’ </a:t>
            </a:r>
            <a:r>
              <a:rPr lang="tr-TR" dirty="0" err="1">
                <a:latin typeface="Rockwell" pitchFamily="18" charset="0"/>
              </a:rPr>
              <a:t>techniques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are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applied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to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prevent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overfitting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31979146</a:t>
            </a:r>
            <a:r>
              <a:rPr lang="tr-TR" dirty="0" smtClean="0">
                <a:latin typeface="Rockwell" pitchFamily="18" charset="0"/>
              </a:rPr>
              <a:t> total </a:t>
            </a:r>
            <a:r>
              <a:rPr lang="tr-TR" dirty="0" err="1" smtClean="0">
                <a:latin typeface="Rockwell" pitchFamily="18" charset="0"/>
              </a:rPr>
              <a:t>parameters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Rockwell" pitchFamily="18" charset="0"/>
              </a:rPr>
              <a:t>‘’Adam’’ </a:t>
            </a:r>
            <a:r>
              <a:rPr lang="tr-TR" dirty="0" err="1">
                <a:latin typeface="Rockwell" pitchFamily="18" charset="0"/>
              </a:rPr>
              <a:t>optimizer</a:t>
            </a:r>
            <a:r>
              <a:rPr lang="tr-TR" dirty="0">
                <a:latin typeface="Rockwell" pitchFamily="18" charset="0"/>
              </a:rPr>
              <a:t> is </a:t>
            </a:r>
            <a:r>
              <a:rPr lang="tr-TR" dirty="0" err="1">
                <a:latin typeface="Rockwell" pitchFamily="18" charset="0"/>
              </a:rPr>
              <a:t>used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with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learning</a:t>
            </a:r>
            <a:r>
              <a:rPr lang="tr-TR" dirty="0">
                <a:latin typeface="Rockwell" pitchFamily="18" charset="0"/>
              </a:rPr>
              <a:t> rate = </a:t>
            </a:r>
            <a:r>
              <a:rPr lang="tr-TR" dirty="0" smtClean="0">
                <a:latin typeface="Rockwell" pitchFamily="18" charset="0"/>
              </a:rPr>
              <a:t>0.0005.</a:t>
            </a: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r>
              <a:rPr lang="tr-TR" dirty="0" smtClean="0"/>
              <a:t>      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251520" y="41490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Rockwell" pitchFamily="18" charset="0"/>
              </a:rPr>
              <a:t>Figure</a:t>
            </a:r>
            <a:r>
              <a:rPr lang="tr-TR" dirty="0" smtClean="0">
                <a:latin typeface="Rockwell" pitchFamily="18" charset="0"/>
              </a:rPr>
              <a:t> 3, </a:t>
            </a:r>
            <a:r>
              <a:rPr lang="tr-TR" dirty="0" err="1" smtClean="0">
                <a:latin typeface="Rockwell" pitchFamily="18" charset="0"/>
              </a:rPr>
              <a:t>architecture</a:t>
            </a:r>
            <a:r>
              <a:rPr lang="tr-TR" dirty="0" smtClean="0">
                <a:latin typeface="Rockwell" pitchFamily="18" charset="0"/>
              </a:rPr>
              <a:t> of ResNet50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4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Rockwell" pitchFamily="18" charset="0"/>
              </a:rPr>
              <a:t> Model </a:t>
            </a:r>
            <a:r>
              <a:rPr lang="tr-TR" b="1" dirty="0" err="1">
                <a:latin typeface="Rockwell" pitchFamily="18" charset="0"/>
              </a:rPr>
              <a:t>Comparison</a:t>
            </a:r>
            <a:r>
              <a:rPr lang="tr-TR" b="1" dirty="0">
                <a:latin typeface="Rockwell" pitchFamily="18" charset="0"/>
              </a:rPr>
              <a:t> 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827584" y="3820398"/>
            <a:ext cx="697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Rockwell" pitchFamily="18" charset="0"/>
              </a:rPr>
              <a:t>Figure</a:t>
            </a:r>
            <a:r>
              <a:rPr lang="tr-TR" sz="1400" dirty="0" smtClean="0">
                <a:latin typeface="Rockwell" pitchFamily="18" charset="0"/>
              </a:rPr>
              <a:t> 7, </a:t>
            </a:r>
            <a:r>
              <a:rPr lang="tr-TR" sz="1400" dirty="0" err="1" smtClean="0">
                <a:latin typeface="Rockwell" pitchFamily="18" charset="0"/>
              </a:rPr>
              <a:t>table</a:t>
            </a:r>
            <a:r>
              <a:rPr lang="tr-TR" sz="1400" dirty="0" smtClean="0">
                <a:latin typeface="Rockwell" pitchFamily="18" charset="0"/>
              </a:rPr>
              <a:t> of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developed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models</a:t>
            </a:r>
            <a:r>
              <a:rPr lang="tr-TR" sz="1400" dirty="0" smtClean="0">
                <a:latin typeface="Rockwell" pitchFamily="18" charset="0"/>
              </a:rPr>
              <a:t>  </a:t>
            </a:r>
            <a:r>
              <a:rPr lang="tr-TR" sz="1400" dirty="0" err="1" smtClean="0">
                <a:latin typeface="Rockwell" pitchFamily="18" charset="0"/>
              </a:rPr>
              <a:t>with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parameters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which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result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best</a:t>
            </a:r>
            <a:r>
              <a:rPr lang="tr-TR" sz="1400" dirty="0" smtClean="0">
                <a:latin typeface="Rockwell" pitchFamily="18" charset="0"/>
              </a:rPr>
              <a:t>.</a:t>
            </a:r>
            <a:endParaRPr lang="en-US" sz="1400" dirty="0">
              <a:latin typeface="Rockwell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9" y="2132856"/>
            <a:ext cx="884713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66599" y="4581128"/>
            <a:ext cx="742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According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to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metrics</a:t>
            </a:r>
            <a:r>
              <a:rPr lang="tr-TR" dirty="0" smtClean="0">
                <a:latin typeface="Rockwell" pitchFamily="18" charset="0"/>
              </a:rPr>
              <a:t>, SVC is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best</a:t>
            </a:r>
            <a:r>
              <a:rPr lang="tr-TR" dirty="0" smtClean="0">
                <a:latin typeface="Rockwell" pitchFamily="18" charset="0"/>
              </a:rPr>
              <a:t> model </a:t>
            </a:r>
            <a:r>
              <a:rPr lang="tr-TR" dirty="0" err="1" smtClean="0">
                <a:latin typeface="Rockwell" pitchFamily="18" charset="0"/>
              </a:rPr>
              <a:t>for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our</a:t>
            </a:r>
            <a:r>
              <a:rPr lang="tr-TR" dirty="0" smtClean="0">
                <a:latin typeface="Rockwell" pitchFamily="18" charset="0"/>
              </a:rPr>
              <a:t> problem.</a:t>
            </a:r>
          </a:p>
          <a:p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Transfer Learning </a:t>
            </a:r>
            <a:r>
              <a:rPr lang="tr-TR" dirty="0" err="1" smtClean="0">
                <a:latin typeface="Rockwell" pitchFamily="18" charset="0"/>
              </a:rPr>
              <a:t>model’s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could</a:t>
            </a:r>
            <a:r>
              <a:rPr lang="tr-TR" dirty="0" smtClean="0">
                <a:latin typeface="Rockwell" pitchFamily="18" charset="0"/>
              </a:rPr>
              <a:t> be </a:t>
            </a:r>
            <a:r>
              <a:rPr lang="tr-TR" dirty="0" err="1" smtClean="0">
                <a:latin typeface="Rockwell" pitchFamily="18" charset="0"/>
              </a:rPr>
              <a:t>perform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better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more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hyperparameter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tuning</a:t>
            </a:r>
            <a:r>
              <a:rPr lang="tr-TR" dirty="0" smtClean="0">
                <a:latin typeface="Rockwell" pitchFamily="18" charset="0"/>
              </a:rPr>
              <a:t>.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 err="1" smtClean="0">
                <a:latin typeface="Rockwell" pitchFamily="18" charset="0"/>
              </a:rPr>
              <a:t>References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ckwell" pitchFamily="18" charset="0"/>
                <a:hlinkClick r:id="rId2"/>
              </a:rPr>
              <a:t>https://blog.gramener.com/top-10-ways-technology-is-protecting-endangered-species</a:t>
            </a:r>
            <a:r>
              <a:rPr lang="en-US" sz="2400" dirty="0" smtClean="0">
                <a:latin typeface="Rockwell" pitchFamily="18" charset="0"/>
                <a:hlinkClick r:id="rId2"/>
              </a:rPr>
              <a:t>/</a:t>
            </a:r>
            <a:endParaRPr lang="tr-TR" sz="2400" dirty="0" smtClean="0">
              <a:latin typeface="Rockwell" pitchFamily="18" charset="0"/>
            </a:endParaRPr>
          </a:p>
          <a:p>
            <a:r>
              <a:rPr lang="en-US" sz="2400" dirty="0">
                <a:latin typeface="Rockwell" pitchFamily="18" charset="0"/>
                <a:hlinkClick r:id="rId3"/>
              </a:rPr>
              <a:t>https://</a:t>
            </a:r>
            <a:r>
              <a:rPr lang="en-US" sz="2400" dirty="0" smtClean="0">
                <a:latin typeface="Rockwell" pitchFamily="18" charset="0"/>
                <a:hlinkClick r:id="rId3"/>
              </a:rPr>
              <a:t>lila.science</a:t>
            </a:r>
            <a:endParaRPr lang="tr-TR" sz="2400" dirty="0" smtClean="0">
              <a:latin typeface="Rockwell" pitchFamily="18" charset="0"/>
            </a:endParaRPr>
          </a:p>
          <a:p>
            <a:r>
              <a:rPr lang="en-US" sz="2400" dirty="0">
                <a:latin typeface="Rockwell" pitchFamily="18" charset="0"/>
                <a:hlinkClick r:id="rId4"/>
              </a:rPr>
              <a:t>https://macleans.ca/society/science/infographic-charting-the-worlds-sixth-mass-exinction</a:t>
            </a:r>
            <a:r>
              <a:rPr lang="en-US" sz="2400" dirty="0" smtClean="0">
                <a:latin typeface="Rockwell" pitchFamily="18" charset="0"/>
                <a:hlinkClick r:id="rId4"/>
              </a:rPr>
              <a:t>/</a:t>
            </a:r>
            <a:endParaRPr lang="tr-TR" sz="2400" smtClean="0">
              <a:latin typeface="Rockwell" pitchFamily="18" charset="0"/>
            </a:endParaRPr>
          </a:p>
          <a:p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4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pexels-mehmet-turgut-kirkgoz-15279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85"/>
            <a:ext cx="4572000" cy="68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tr-TR" sz="8000" dirty="0" err="1" smtClean="0">
                <a:latin typeface="Rockwell" pitchFamily="18" charset="0"/>
              </a:rPr>
              <a:t>Outline</a:t>
            </a:r>
            <a:endParaRPr lang="en-US" sz="8000" dirty="0">
              <a:latin typeface="Rockwell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7221952" cy="525658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tr-TR" sz="2400" dirty="0" smtClean="0">
                <a:latin typeface="Rockwell" pitchFamily="18" charset="0"/>
              </a:rPr>
              <a:t>Problem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sz="2400" dirty="0" err="1" smtClean="0">
                <a:latin typeface="Rockwell" pitchFamily="18" charset="0"/>
              </a:rPr>
              <a:t>Overview</a:t>
            </a:r>
            <a:r>
              <a:rPr lang="tr-TR" sz="2400" dirty="0" smtClean="0">
                <a:latin typeface="Rockwell" pitchFamily="18" charset="0"/>
              </a:rPr>
              <a:t> </a:t>
            </a:r>
          </a:p>
          <a:p>
            <a:pPr algn="l"/>
            <a:r>
              <a:rPr lang="tr-TR" sz="2400" dirty="0">
                <a:latin typeface="Rockwell" pitchFamily="18" charset="0"/>
              </a:rPr>
              <a:t>	</a:t>
            </a:r>
            <a:r>
              <a:rPr lang="tr-TR" sz="2400" dirty="0" smtClean="0">
                <a:latin typeface="Rockwell" pitchFamily="18" charset="0"/>
              </a:rPr>
              <a:t>- </a:t>
            </a:r>
            <a:r>
              <a:rPr lang="tr-TR" sz="1400" dirty="0" err="1" smtClean="0">
                <a:latin typeface="Rockwell" pitchFamily="18" charset="0"/>
              </a:rPr>
              <a:t>Importance</a:t>
            </a:r>
            <a:r>
              <a:rPr lang="tr-TR" sz="1400" dirty="0" smtClean="0">
                <a:latin typeface="Rockwell" pitchFamily="18" charset="0"/>
              </a:rPr>
              <a:t> of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problem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r-TR" sz="2400" dirty="0" err="1" smtClean="0">
                <a:latin typeface="Rockwell" pitchFamily="18" charset="0"/>
              </a:rPr>
              <a:t>Dataset</a:t>
            </a:r>
            <a:endParaRPr lang="tr-TR" sz="2400" dirty="0" smtClean="0">
              <a:latin typeface="Rockwell" pitchFamily="18" charset="0"/>
            </a:endParaRPr>
          </a:p>
          <a:p>
            <a:pPr algn="l"/>
            <a:r>
              <a:rPr lang="tr-TR" sz="1400" dirty="0">
                <a:latin typeface="Rockwell" pitchFamily="18" charset="0"/>
              </a:rPr>
              <a:t>	</a:t>
            </a:r>
            <a:r>
              <a:rPr lang="tr-TR" sz="1400" dirty="0" smtClean="0">
                <a:latin typeface="Rockwell" pitchFamily="18" charset="0"/>
              </a:rPr>
              <a:t>- Data </a:t>
            </a:r>
            <a:r>
              <a:rPr lang="tr-TR" sz="1400" dirty="0" err="1" smtClean="0">
                <a:latin typeface="Rockwell" pitchFamily="18" charset="0"/>
              </a:rPr>
              <a:t>collection</a:t>
            </a:r>
            <a:endParaRPr lang="tr-TR" sz="2400" dirty="0" smtClean="0">
              <a:latin typeface="Rockwell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sz="2400" dirty="0" err="1" smtClean="0">
                <a:latin typeface="Rockwell" pitchFamily="18" charset="0"/>
              </a:rPr>
              <a:t>Approaches</a:t>
            </a:r>
            <a:endParaRPr lang="tr-TR" sz="2400" dirty="0" smtClean="0">
              <a:latin typeface="Rockwell" pitchFamily="18" charset="0"/>
            </a:endParaRPr>
          </a:p>
          <a:p>
            <a:pPr algn="l"/>
            <a:r>
              <a:rPr lang="tr-TR" sz="2400" dirty="0">
                <a:latin typeface="Rockwell" pitchFamily="18" charset="0"/>
              </a:rPr>
              <a:t>	</a:t>
            </a:r>
            <a:r>
              <a:rPr lang="tr-TR" sz="1400" dirty="0" smtClean="0">
                <a:latin typeface="Rockwell" pitchFamily="18" charset="0"/>
              </a:rPr>
              <a:t>- </a:t>
            </a:r>
            <a:r>
              <a:rPr lang="tr-TR" sz="1400" dirty="0" err="1" smtClean="0">
                <a:latin typeface="Rockwell" pitchFamily="18" charset="0"/>
              </a:rPr>
              <a:t>Applied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techniques</a:t>
            </a:r>
            <a:endParaRPr lang="tr-TR" sz="1400" dirty="0" smtClean="0">
              <a:latin typeface="Rockwell" pitchFamily="18" charset="0"/>
            </a:endParaRPr>
          </a:p>
          <a:p>
            <a:pPr algn="l"/>
            <a:r>
              <a:rPr lang="tr-TR" sz="1400" dirty="0" smtClean="0">
                <a:latin typeface="Rockwell" pitchFamily="18" charset="0"/>
              </a:rPr>
              <a:t>	- </a:t>
            </a:r>
            <a:r>
              <a:rPr lang="tr-TR" sz="1400" dirty="0">
                <a:latin typeface="Rockwell" pitchFamily="18" charset="0"/>
              </a:rPr>
              <a:t>Data </a:t>
            </a:r>
            <a:r>
              <a:rPr lang="tr-TR" sz="1400" dirty="0" err="1">
                <a:latin typeface="Rockwell" pitchFamily="18" charset="0"/>
              </a:rPr>
              <a:t>augmentation</a:t>
            </a:r>
            <a:endParaRPr lang="tr-TR" sz="1400" dirty="0">
              <a:latin typeface="Rockwell" pitchFamily="18" charset="0"/>
            </a:endParaRPr>
          </a:p>
          <a:p>
            <a:pPr algn="l"/>
            <a:r>
              <a:rPr lang="tr-TR" sz="1400" dirty="0">
                <a:latin typeface="Rockwell" pitchFamily="18" charset="0"/>
              </a:rPr>
              <a:t>	- Data </a:t>
            </a:r>
            <a:r>
              <a:rPr lang="tr-TR" sz="1400" dirty="0" err="1" smtClean="0">
                <a:latin typeface="Rockwell" pitchFamily="18" charset="0"/>
              </a:rPr>
              <a:t>processing</a:t>
            </a:r>
            <a:endParaRPr lang="tr-TR" sz="1400" dirty="0" smtClean="0">
              <a:latin typeface="Rockwell" pitchFamily="18" charset="0"/>
            </a:endParaRPr>
          </a:p>
          <a:p>
            <a:pPr algn="l"/>
            <a:r>
              <a:rPr lang="tr-TR" sz="1400" dirty="0">
                <a:latin typeface="Rockwell" pitchFamily="18" charset="0"/>
              </a:rPr>
              <a:t>	</a:t>
            </a:r>
            <a:r>
              <a:rPr lang="tr-TR" sz="1400" dirty="0" smtClean="0">
                <a:latin typeface="Rockwell" pitchFamily="18" charset="0"/>
              </a:rPr>
              <a:t>- </a:t>
            </a:r>
            <a:r>
              <a:rPr lang="tr-TR" sz="1400" dirty="0" err="1" smtClean="0">
                <a:latin typeface="Rockwell" pitchFamily="18" charset="0"/>
              </a:rPr>
              <a:t>Modeling</a:t>
            </a:r>
            <a:endParaRPr lang="tr-TR" sz="1400" dirty="0" smtClean="0">
              <a:latin typeface="Rockwell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tr-TR" sz="2400" dirty="0" smtClean="0">
                <a:latin typeface="Rockwell" pitchFamily="18" charset="0"/>
              </a:rPr>
              <a:t>Evaluation</a:t>
            </a:r>
          </a:p>
          <a:p>
            <a:pPr algn="l"/>
            <a:r>
              <a:rPr lang="tr-TR" sz="2400" dirty="0">
                <a:latin typeface="Rockwell" pitchFamily="18" charset="0"/>
              </a:rPr>
              <a:t>	</a:t>
            </a:r>
            <a:r>
              <a:rPr lang="tr-TR" sz="1400" dirty="0" smtClean="0">
                <a:latin typeface="Rockwell" pitchFamily="18" charset="0"/>
              </a:rPr>
              <a:t>- Model </a:t>
            </a:r>
            <a:r>
              <a:rPr lang="tr-TR" sz="1400" dirty="0" err="1" smtClean="0">
                <a:latin typeface="Rockwell" pitchFamily="18" charset="0"/>
              </a:rPr>
              <a:t>comparison</a:t>
            </a:r>
            <a:endParaRPr lang="tr-TR" sz="1400" dirty="0" smtClean="0">
              <a:latin typeface="Rockwell" pitchFamily="18" charset="0"/>
            </a:endParaRPr>
          </a:p>
          <a:p>
            <a:pPr algn="l"/>
            <a:r>
              <a:rPr lang="tr-TR" sz="1400" dirty="0">
                <a:latin typeface="Rockwell" pitchFamily="18" charset="0"/>
              </a:rPr>
              <a:t>	</a:t>
            </a:r>
            <a:r>
              <a:rPr lang="tr-TR" sz="1400" dirty="0" smtClean="0">
                <a:latin typeface="Rockwell" pitchFamily="18" charset="0"/>
              </a:rPr>
              <a:t>-</a:t>
            </a:r>
            <a:r>
              <a:rPr lang="tr-TR" sz="1400" dirty="0" err="1" smtClean="0">
                <a:latin typeface="Rockwell" pitchFamily="18" charset="0"/>
              </a:rPr>
              <a:t>Strengths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and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Weaknesses</a:t>
            </a:r>
            <a:endParaRPr lang="tr-TR" sz="1400" dirty="0" smtClean="0">
              <a:latin typeface="Rockwell" pitchFamily="18" charset="0"/>
            </a:endParaRPr>
          </a:p>
          <a:p>
            <a:pPr algn="l"/>
            <a:endParaRPr lang="tr-TR" sz="2400" dirty="0" smtClean="0">
              <a:latin typeface="Rockwell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wnloads\pexels-pixabay-67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chemeClr val="bg1"/>
                </a:solidFill>
                <a:latin typeface="Rockwell" pitchFamily="18" charset="0"/>
              </a:rPr>
              <a:t>Problem</a:t>
            </a:r>
            <a:r>
              <a:rPr lang="tr-TR" sz="5400" dirty="0" smtClean="0">
                <a:latin typeface="Rockwell" pitchFamily="18" charset="0"/>
              </a:rPr>
              <a:t> </a:t>
            </a:r>
            <a:r>
              <a:rPr lang="tr-TR" sz="5400" dirty="0" err="1" smtClean="0">
                <a:latin typeface="Rockwell" pitchFamily="18" charset="0"/>
              </a:rPr>
              <a:t>Overview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99992" y="1643404"/>
            <a:ext cx="4211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world</a:t>
            </a:r>
            <a:r>
              <a:rPr lang="tr-TR" dirty="0" smtClean="0">
                <a:latin typeface="Rockwell" pitchFamily="18" charset="0"/>
              </a:rPr>
              <a:t> is </a:t>
            </a:r>
            <a:r>
              <a:rPr lang="tr-TR" dirty="0" err="1" smtClean="0">
                <a:latin typeface="Rockwell" pitchFamily="18" charset="0"/>
              </a:rPr>
              <a:t>better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its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own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order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In</a:t>
            </a:r>
            <a:r>
              <a:rPr lang="tr-TR" dirty="0" smtClean="0">
                <a:latin typeface="Rockwell" pitchFamily="18" charset="0"/>
              </a:rPr>
              <a:t> a </a:t>
            </a:r>
            <a:r>
              <a:rPr lang="tr-TR" dirty="0" err="1" smtClean="0">
                <a:latin typeface="Rockwell" pitchFamily="18" charset="0"/>
              </a:rPr>
              <a:t>regular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and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natural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world</a:t>
            </a:r>
            <a:r>
              <a:rPr lang="tr-TR" dirty="0" smtClean="0">
                <a:latin typeface="Rockwell" pitchFamily="18" charset="0"/>
              </a:rPr>
              <a:t> ,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resources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are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fairly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enough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for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every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living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creature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Rockwell" pitchFamily="18" charset="0"/>
              </a:rPr>
              <a:t>Since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‘’ </a:t>
            </a:r>
            <a:r>
              <a:rPr lang="tr-TR" dirty="0" err="1" smtClean="0">
                <a:latin typeface="Rockwell" pitchFamily="18" charset="0"/>
              </a:rPr>
              <a:t>Industrial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Revolution</a:t>
            </a:r>
            <a:r>
              <a:rPr lang="tr-TR" dirty="0" smtClean="0">
                <a:latin typeface="Rockwell" pitchFamily="18" charset="0"/>
              </a:rPr>
              <a:t>’’ </a:t>
            </a:r>
            <a:r>
              <a:rPr lang="tr-TR" dirty="0" err="1" smtClean="0">
                <a:latin typeface="Rockwell" pitchFamily="18" charset="0"/>
              </a:rPr>
              <a:t>humanity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increased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its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dominance</a:t>
            </a:r>
            <a:r>
              <a:rPr lang="tr-TR" dirty="0" smtClean="0">
                <a:latin typeface="Rockwell" pitchFamily="18" charset="0"/>
              </a:rPr>
              <a:t> in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world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Rockwell" pitchFamily="18" charset="0"/>
              </a:rPr>
              <a:t>In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those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days</a:t>
            </a:r>
            <a:r>
              <a:rPr lang="tr-TR" dirty="0" smtClean="0">
                <a:latin typeface="Rockwell" pitchFamily="18" charset="0"/>
              </a:rPr>
              <a:t> since </a:t>
            </a:r>
            <a:r>
              <a:rPr lang="tr-TR" dirty="0" err="1" smtClean="0">
                <a:latin typeface="Rockwell" pitchFamily="18" charset="0"/>
              </a:rPr>
              <a:t>statistics</a:t>
            </a:r>
            <a:r>
              <a:rPr lang="tr-TR" dirty="0" smtClean="0">
                <a:latin typeface="Rockwell" pitchFamily="18" charset="0"/>
              </a:rPr>
              <a:t> is not </a:t>
            </a:r>
            <a:r>
              <a:rPr lang="tr-TR" dirty="0" err="1" smtClean="0">
                <a:latin typeface="Rockwell" pitchFamily="18" charset="0"/>
              </a:rPr>
              <a:t>well</a:t>
            </a:r>
            <a:r>
              <a:rPr lang="tr-TR" dirty="0" smtClean="0">
                <a:latin typeface="Rockwell" pitchFamily="18" charset="0"/>
              </a:rPr>
              <a:t>- </a:t>
            </a:r>
            <a:r>
              <a:rPr lang="tr-TR" dirty="0" err="1" smtClean="0">
                <a:latin typeface="Rockwell" pitchFamily="18" charset="0"/>
              </a:rPr>
              <a:t>used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and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e</a:t>
            </a:r>
            <a:r>
              <a:rPr lang="tr-TR" dirty="0" err="1" smtClean="0">
                <a:latin typeface="Rockwell" pitchFamily="18" charset="0"/>
              </a:rPr>
              <a:t>ffects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species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extinction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are</a:t>
            </a:r>
            <a:r>
              <a:rPr lang="tr-TR" dirty="0" smtClean="0">
                <a:latin typeface="Rockwell" pitchFamily="18" charset="0"/>
              </a:rPr>
              <a:t> not </a:t>
            </a:r>
            <a:r>
              <a:rPr lang="tr-TR" dirty="0" err="1" smtClean="0">
                <a:latin typeface="Rockwell" pitchFamily="18" charset="0"/>
              </a:rPr>
              <a:t>significant</a:t>
            </a:r>
            <a:r>
              <a:rPr lang="tr-TR" dirty="0" smtClean="0">
                <a:latin typeface="Rockwell" pitchFamily="18" charset="0"/>
              </a:rPr>
              <a:t>, as </a:t>
            </a:r>
            <a:r>
              <a:rPr lang="tr-TR" dirty="0" err="1" smtClean="0">
                <a:latin typeface="Rockwell" pitchFamily="18" charset="0"/>
              </a:rPr>
              <a:t>humanity</a:t>
            </a:r>
            <a:r>
              <a:rPr lang="tr-TR" dirty="0" smtClean="0">
                <a:latin typeface="Rockwell" pitchFamily="18" charset="0"/>
              </a:rPr>
              <a:t>, </a:t>
            </a:r>
            <a:r>
              <a:rPr lang="tr-TR" dirty="0" err="1" smtClean="0">
                <a:latin typeface="Rockwell" pitchFamily="18" charset="0"/>
              </a:rPr>
              <a:t>we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did</a:t>
            </a:r>
            <a:r>
              <a:rPr lang="tr-TR" dirty="0" smtClean="0">
                <a:latin typeface="Rockwell" pitchFamily="18" charset="0"/>
              </a:rPr>
              <a:t> not </a:t>
            </a:r>
            <a:r>
              <a:rPr lang="tr-TR" dirty="0" err="1" smtClean="0">
                <a:latin typeface="Rockwell" pitchFamily="18" charset="0"/>
              </a:rPr>
              <a:t>care</a:t>
            </a:r>
            <a:r>
              <a:rPr lang="tr-TR" dirty="0">
                <a:latin typeface="Rockwell" pitchFamily="18" charset="0"/>
              </a:rPr>
              <a:t> </a:t>
            </a:r>
            <a:r>
              <a:rPr lang="tr-TR" dirty="0" smtClean="0">
                <a:latin typeface="Rockwell" pitchFamily="18" charset="0"/>
              </a:rPr>
              <a:t>how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problem is </a:t>
            </a:r>
            <a:r>
              <a:rPr lang="tr-TR" dirty="0" err="1" smtClean="0">
                <a:latin typeface="Rockwell" pitchFamily="18" charset="0"/>
              </a:rPr>
              <a:t>significant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and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brutal</a:t>
            </a:r>
            <a:r>
              <a:rPr lang="tr-TR" dirty="0" smtClean="0">
                <a:latin typeface="Rockwell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83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92271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59632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Rockwell" pitchFamily="18" charset="0"/>
              </a:rPr>
              <a:t>Figure</a:t>
            </a:r>
            <a:r>
              <a:rPr lang="tr-TR" dirty="0" smtClean="0">
                <a:latin typeface="Rockwell" pitchFamily="18" charset="0"/>
              </a:rPr>
              <a:t> 1, </a:t>
            </a:r>
            <a:r>
              <a:rPr lang="tr-TR" dirty="0" err="1" smtClean="0">
                <a:latin typeface="Rockwell" pitchFamily="18" charset="0"/>
              </a:rPr>
              <a:t>Species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Extinction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Rates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IN311 Project\threatened_w_Extincti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9" y="548680"/>
            <a:ext cx="4320480" cy="45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IN311 Project\char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11898" cy="45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7585" y="530862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Rockwell" pitchFamily="18" charset="0"/>
              </a:rPr>
              <a:t>Figure</a:t>
            </a:r>
            <a:r>
              <a:rPr lang="tr-TR" dirty="0" smtClean="0">
                <a:latin typeface="Rockwell" pitchFamily="18" charset="0"/>
              </a:rPr>
              <a:t> 2, </a:t>
            </a:r>
            <a:r>
              <a:rPr lang="tr-TR" dirty="0" err="1" smtClean="0">
                <a:latin typeface="Rockwell" pitchFamily="18" charset="0"/>
              </a:rPr>
              <a:t>Number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organisms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threatened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with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extinction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753339" y="531998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Rockwell" pitchFamily="18" charset="0"/>
              </a:rPr>
              <a:t>Figure3, </a:t>
            </a:r>
            <a:r>
              <a:rPr lang="tr-TR" dirty="0" err="1" smtClean="0">
                <a:latin typeface="Rockwell" pitchFamily="18" charset="0"/>
              </a:rPr>
              <a:t>The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number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endangered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species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latin typeface="Rockwell" pitchFamily="18" charset="0"/>
              </a:rPr>
              <a:t>Suggested</a:t>
            </a:r>
            <a:r>
              <a:rPr lang="tr-TR" sz="3600" dirty="0" smtClean="0">
                <a:latin typeface="Rockwell" pitchFamily="18" charset="0"/>
              </a:rPr>
              <a:t> </a:t>
            </a:r>
            <a:r>
              <a:rPr lang="tr-TR" sz="3600" dirty="0" err="1" smtClean="0">
                <a:latin typeface="Rockwell" pitchFamily="18" charset="0"/>
              </a:rPr>
              <a:t>Technological</a:t>
            </a:r>
            <a:r>
              <a:rPr lang="tr-TR" sz="3600" dirty="0" smtClean="0">
                <a:latin typeface="Rockwell" pitchFamily="18" charset="0"/>
              </a:rPr>
              <a:t> Solutions </a:t>
            </a:r>
            <a:br>
              <a:rPr lang="tr-TR" sz="3600" dirty="0" smtClean="0">
                <a:latin typeface="Rockwell" pitchFamily="18" charset="0"/>
              </a:rPr>
            </a:br>
            <a:r>
              <a:rPr lang="tr-TR" sz="3600" dirty="0" err="1" smtClean="0">
                <a:latin typeface="Rockwell" pitchFamily="18" charset="0"/>
              </a:rPr>
              <a:t>for</a:t>
            </a:r>
            <a:r>
              <a:rPr lang="tr-TR" sz="3600" dirty="0" smtClean="0">
                <a:latin typeface="Rockwell" pitchFamily="18" charset="0"/>
              </a:rPr>
              <a:t> </a:t>
            </a:r>
            <a:r>
              <a:rPr lang="tr-TR" sz="3600" dirty="0" err="1" smtClean="0">
                <a:latin typeface="Rockwell" pitchFamily="18" charset="0"/>
              </a:rPr>
              <a:t>the</a:t>
            </a:r>
            <a:r>
              <a:rPr lang="tr-TR" sz="3600" dirty="0" smtClean="0">
                <a:latin typeface="Rockwell" pitchFamily="18" charset="0"/>
              </a:rPr>
              <a:t> Problem</a:t>
            </a:r>
            <a:endParaRPr lang="en-US" sz="3600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latin typeface="Rockwell" pitchFamily="18" charset="0"/>
              </a:rPr>
              <a:t>Predictive Analytics for Wildlife </a:t>
            </a:r>
            <a:r>
              <a:rPr lang="en-US" sz="2000" b="1" dirty="0" smtClean="0">
                <a:latin typeface="Rockwell" pitchFamily="18" charset="0"/>
              </a:rPr>
              <a:t>Conservation</a:t>
            </a:r>
            <a:endParaRPr lang="tr-TR" sz="2000" b="1" dirty="0">
              <a:latin typeface="Rockwell" pitchFamily="18" charset="0"/>
            </a:endParaRPr>
          </a:p>
          <a:p>
            <a:pPr lvl="1"/>
            <a:r>
              <a:rPr lang="en-US" sz="1400" dirty="0" smtClean="0">
                <a:latin typeface="Rockwell" pitchFamily="18" charset="0"/>
              </a:rPr>
              <a:t>By </a:t>
            </a:r>
            <a:r>
              <a:rPr lang="en-US" sz="1400" dirty="0">
                <a:latin typeface="Rockwell" pitchFamily="18" charset="0"/>
              </a:rPr>
              <a:t>analyzing the data collected from various sources, </a:t>
            </a:r>
            <a:r>
              <a:rPr lang="en-US" sz="1400" dirty="0" smtClean="0">
                <a:latin typeface="Rockwell" pitchFamily="18" charset="0"/>
              </a:rPr>
              <a:t>researchers </a:t>
            </a:r>
            <a:r>
              <a:rPr lang="en-US" sz="1400" dirty="0">
                <a:latin typeface="Rockwell" pitchFamily="18" charset="0"/>
              </a:rPr>
              <a:t>can predict potential </a:t>
            </a:r>
            <a:r>
              <a:rPr lang="en-US" sz="1400" dirty="0" smtClean="0">
                <a:latin typeface="Rockwell" pitchFamily="18" charset="0"/>
              </a:rPr>
              <a:t>threats </a:t>
            </a:r>
            <a:r>
              <a:rPr lang="en-US" sz="1400" dirty="0">
                <a:latin typeface="Rockwell" pitchFamily="18" charset="0"/>
              </a:rPr>
              <a:t>and take proactive measures</a:t>
            </a:r>
            <a:r>
              <a:rPr lang="en-US" sz="1400" dirty="0" smtClean="0">
                <a:latin typeface="Rockwell" pitchFamily="18" charset="0"/>
              </a:rPr>
              <a:t>.</a:t>
            </a:r>
            <a:endParaRPr lang="tr-TR" sz="1400" dirty="0" smtClean="0">
              <a:latin typeface="Rockwell" pitchFamily="18" charset="0"/>
            </a:endParaRPr>
          </a:p>
          <a:p>
            <a:pPr marL="0" indent="0">
              <a:buNone/>
            </a:pPr>
            <a:endParaRPr lang="en-US" sz="1400" dirty="0">
              <a:latin typeface="Rockwell" pitchFamily="18" charset="0"/>
            </a:endParaRPr>
          </a:p>
          <a:p>
            <a:r>
              <a:rPr lang="en-US" sz="2000" b="1" dirty="0">
                <a:latin typeface="Rockwell" pitchFamily="18" charset="0"/>
              </a:rPr>
              <a:t>Conservation </a:t>
            </a:r>
            <a:r>
              <a:rPr lang="en-US" sz="2000" b="1" dirty="0" smtClean="0">
                <a:latin typeface="Rockwell" pitchFamily="18" charset="0"/>
              </a:rPr>
              <a:t>Drones</a:t>
            </a:r>
            <a:endParaRPr lang="tr-TR" sz="2000" b="1" dirty="0" smtClean="0">
              <a:latin typeface="Rockwell" pitchFamily="18" charset="0"/>
            </a:endParaRPr>
          </a:p>
          <a:p>
            <a:pPr lvl="1"/>
            <a:r>
              <a:rPr lang="en-US" sz="1400" dirty="0" smtClean="0">
                <a:latin typeface="Rockwell" pitchFamily="18" charset="0"/>
              </a:rPr>
              <a:t>These </a:t>
            </a:r>
            <a:r>
              <a:rPr lang="en-US" sz="1400" dirty="0">
                <a:latin typeface="Rockwell" pitchFamily="18" charset="0"/>
              </a:rPr>
              <a:t>drones can be used to monitor the habitats of endangered species, track their </a:t>
            </a:r>
            <a:r>
              <a:rPr lang="en-US" sz="1400" dirty="0" smtClean="0">
                <a:latin typeface="Rockwell" pitchFamily="18" charset="0"/>
              </a:rPr>
              <a:t>movements</a:t>
            </a:r>
            <a:r>
              <a:rPr lang="en-US" sz="1400" dirty="0">
                <a:latin typeface="Rockwell" pitchFamily="18" charset="0"/>
              </a:rPr>
              <a:t>, and identify potential threats to their survival</a:t>
            </a:r>
            <a:r>
              <a:rPr lang="en-US" sz="1400" dirty="0" smtClean="0">
                <a:latin typeface="Rockwell" pitchFamily="18" charset="0"/>
              </a:rPr>
              <a:t>.</a:t>
            </a:r>
            <a:endParaRPr lang="tr-TR" sz="1400" dirty="0">
              <a:latin typeface="Rockwell" pitchFamily="18" charset="0"/>
            </a:endParaRPr>
          </a:p>
          <a:p>
            <a:pPr marL="0" indent="0">
              <a:buNone/>
            </a:pPr>
            <a:endParaRPr lang="en-US" sz="1400" dirty="0">
              <a:latin typeface="Rockwell" pitchFamily="18" charset="0"/>
            </a:endParaRPr>
          </a:p>
          <a:p>
            <a:r>
              <a:rPr lang="en-US" sz="2000" b="1" dirty="0">
                <a:latin typeface="Rockwell" pitchFamily="18" charset="0"/>
              </a:rPr>
              <a:t>Satellite Imagery to Track Endangered </a:t>
            </a:r>
            <a:r>
              <a:rPr lang="en-US" sz="2000" b="1" dirty="0" smtClean="0">
                <a:latin typeface="Rockwell" pitchFamily="18" charset="0"/>
              </a:rPr>
              <a:t>Wildlife</a:t>
            </a:r>
            <a:endParaRPr lang="tr-TR" sz="2000" b="1" dirty="0">
              <a:latin typeface="Rockwell" pitchFamily="18" charset="0"/>
            </a:endParaRPr>
          </a:p>
          <a:p>
            <a:pPr lvl="1"/>
            <a:r>
              <a:rPr lang="tr-TR" sz="1400" dirty="0" err="1" smtClean="0">
                <a:latin typeface="Rockwell" pitchFamily="18" charset="0"/>
              </a:rPr>
              <a:t>It</a:t>
            </a:r>
            <a:r>
              <a:rPr lang="tr-TR" sz="1400" dirty="0" smtClean="0">
                <a:latin typeface="Rockwell" pitchFamily="18" charset="0"/>
              </a:rPr>
              <a:t> is an </a:t>
            </a:r>
            <a:r>
              <a:rPr lang="tr-TR" sz="1400" dirty="0" err="1" smtClean="0">
                <a:latin typeface="Rockwell" pitchFamily="18" charset="0"/>
              </a:rPr>
              <a:t>another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way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to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keep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track</a:t>
            </a:r>
            <a:r>
              <a:rPr lang="tr-TR" sz="1400" dirty="0" smtClean="0">
                <a:latin typeface="Rockwell" pitchFamily="18" charset="0"/>
              </a:rPr>
              <a:t> of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wildlife</a:t>
            </a:r>
            <a:r>
              <a:rPr lang="tr-TR" sz="1400" dirty="0" smtClean="0">
                <a:latin typeface="Rockwell" pitchFamily="18" charset="0"/>
              </a:rPr>
              <a:t>.  </a:t>
            </a:r>
            <a:r>
              <a:rPr lang="en-US" sz="1400" dirty="0" smtClean="0">
                <a:latin typeface="Rockwell" pitchFamily="18" charset="0"/>
              </a:rPr>
              <a:t>Researchers </a:t>
            </a:r>
            <a:r>
              <a:rPr lang="en-US" sz="1400" dirty="0">
                <a:latin typeface="Rockwell" pitchFamily="18" charset="0"/>
              </a:rPr>
              <a:t>can </a:t>
            </a:r>
            <a:r>
              <a:rPr lang="en-US" sz="1400" dirty="0" smtClean="0"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use this </a:t>
            </a:r>
            <a:r>
              <a:rPr lang="tr-TR" sz="1400" dirty="0">
                <a:latin typeface="Rockwell" pitchFamily="18" charset="0"/>
              </a:rPr>
              <a:t> </a:t>
            </a:r>
            <a:r>
              <a:rPr lang="en-US" sz="1400" dirty="0" smtClean="0">
                <a:latin typeface="Rockwell" pitchFamily="18" charset="0"/>
              </a:rPr>
              <a:t>i</a:t>
            </a:r>
            <a:r>
              <a:rPr lang="tr-TR" sz="1400" dirty="0" err="1" smtClean="0">
                <a:latin typeface="Rockwell" pitchFamily="18" charset="0"/>
              </a:rPr>
              <a:t>mages</a:t>
            </a:r>
            <a:r>
              <a:rPr lang="en-US" sz="1400" dirty="0" smtClean="0"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 identify areas that need protection and to monitor the health of </a:t>
            </a:r>
            <a:r>
              <a:rPr lang="tr-TR" sz="1400" dirty="0">
                <a:latin typeface="Rockwell" pitchFamily="18" charset="0"/>
              </a:rPr>
              <a:t> </a:t>
            </a:r>
            <a:r>
              <a:rPr lang="en-US" sz="1400" dirty="0" smtClean="0">
                <a:latin typeface="Rockwell" pitchFamily="18" charset="0"/>
              </a:rPr>
              <a:t>endangered </a:t>
            </a:r>
            <a:r>
              <a:rPr lang="en-US" sz="1400" dirty="0">
                <a:latin typeface="Rockwell" pitchFamily="18" charset="0"/>
              </a:rPr>
              <a:t>species</a:t>
            </a:r>
            <a:r>
              <a:rPr lang="en-US" sz="1400" dirty="0" smtClean="0">
                <a:latin typeface="Rockwell" pitchFamily="18" charset="0"/>
              </a:rPr>
              <a:t>.</a:t>
            </a:r>
            <a:endParaRPr lang="tr-TR" sz="1400" dirty="0" smtClean="0">
              <a:latin typeface="Rockwell" pitchFamily="18" charset="0"/>
            </a:endParaRPr>
          </a:p>
          <a:p>
            <a:pPr marL="0" indent="0">
              <a:buNone/>
            </a:pPr>
            <a:endParaRPr lang="en-US" sz="1400" dirty="0">
              <a:latin typeface="Rockwell" pitchFamily="18" charset="0"/>
            </a:endParaRPr>
          </a:p>
          <a:p>
            <a:r>
              <a:rPr lang="en-US" sz="2000" b="1" dirty="0">
                <a:latin typeface="Rockwell" pitchFamily="18" charset="0"/>
              </a:rPr>
              <a:t>Networked </a:t>
            </a:r>
            <a:r>
              <a:rPr lang="en-US" sz="2000" b="1" dirty="0" smtClean="0">
                <a:latin typeface="Rockwell" pitchFamily="18" charset="0"/>
              </a:rPr>
              <a:t>Sensors</a:t>
            </a:r>
            <a:r>
              <a:rPr lang="tr-TR" sz="2000" b="1" dirty="0" smtClean="0">
                <a:latin typeface="Rockwell" pitchFamily="18" charset="0"/>
              </a:rPr>
              <a:t> ( </a:t>
            </a:r>
            <a:r>
              <a:rPr lang="tr-TR" sz="2000" b="1" dirty="0" err="1" smtClean="0">
                <a:latin typeface="Rockwell" pitchFamily="18" charset="0"/>
              </a:rPr>
              <a:t>Camera</a:t>
            </a:r>
            <a:r>
              <a:rPr lang="tr-TR" sz="2000" b="1" dirty="0" smtClean="0">
                <a:latin typeface="Rockwell" pitchFamily="18" charset="0"/>
              </a:rPr>
              <a:t> </a:t>
            </a:r>
            <a:r>
              <a:rPr lang="tr-TR" sz="2000" b="1" dirty="0" err="1" smtClean="0">
                <a:latin typeface="Rockwell" pitchFamily="18" charset="0"/>
              </a:rPr>
              <a:t>Traps</a:t>
            </a:r>
            <a:r>
              <a:rPr lang="tr-TR" sz="2000" b="1" dirty="0" smtClean="0">
                <a:latin typeface="Rockwell" pitchFamily="18" charset="0"/>
              </a:rPr>
              <a:t>)</a:t>
            </a:r>
          </a:p>
          <a:p>
            <a:pPr lvl="1"/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Camera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traps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are</a:t>
            </a:r>
            <a:r>
              <a:rPr lang="tr-TR" sz="1400" dirty="0" smtClean="0">
                <a:latin typeface="Rockwell" pitchFamily="18" charset="0"/>
              </a:rPr>
              <a:t> popular </a:t>
            </a:r>
            <a:r>
              <a:rPr lang="tr-TR" sz="1400" dirty="0" err="1" smtClean="0">
                <a:latin typeface="Rockwell" pitchFamily="18" charset="0"/>
              </a:rPr>
              <a:t>way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to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keep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track</a:t>
            </a:r>
            <a:r>
              <a:rPr lang="tr-TR" sz="1400" dirty="0" smtClean="0">
                <a:latin typeface="Rockwell" pitchFamily="18" charset="0"/>
              </a:rPr>
              <a:t> of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wildlife</a:t>
            </a:r>
            <a:r>
              <a:rPr lang="tr-TR" sz="1400" dirty="0" smtClean="0">
                <a:latin typeface="Rockwell" pitchFamily="18" charset="0"/>
              </a:rPr>
              <a:t>. </a:t>
            </a:r>
            <a:r>
              <a:rPr lang="tr-TR" sz="1400" dirty="0" err="1" smtClean="0">
                <a:latin typeface="Rockwell" pitchFamily="18" charset="0"/>
              </a:rPr>
              <a:t>Without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disturbing</a:t>
            </a:r>
            <a:r>
              <a:rPr lang="tr-TR" sz="1400" dirty="0" smtClean="0">
                <a:latin typeface="Rockwell" pitchFamily="18" charset="0"/>
              </a:rPr>
              <a:t> 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animals</a:t>
            </a:r>
            <a:r>
              <a:rPr lang="tr-TR" sz="1400" dirty="0" smtClean="0">
                <a:latin typeface="Rockwell" pitchFamily="18" charset="0"/>
              </a:rPr>
              <a:t>, it </a:t>
            </a:r>
            <a:r>
              <a:rPr lang="tr-TR" sz="1400" dirty="0" err="1" smtClean="0">
                <a:latin typeface="Rockwell" pitchFamily="18" charset="0"/>
              </a:rPr>
              <a:t>helps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understanding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behaviour</a:t>
            </a:r>
            <a:r>
              <a:rPr lang="tr-TR" sz="1400" dirty="0" smtClean="0">
                <a:latin typeface="Rockwell" pitchFamily="18" charset="0"/>
              </a:rPr>
              <a:t>, </a:t>
            </a:r>
            <a:r>
              <a:rPr lang="tr-TR" sz="1400" dirty="0" err="1" smtClean="0">
                <a:latin typeface="Rockwell" pitchFamily="18" charset="0"/>
              </a:rPr>
              <a:t>health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situation</a:t>
            </a:r>
            <a:r>
              <a:rPr lang="tr-TR" sz="1400" dirty="0" smtClean="0">
                <a:latin typeface="Rockwell" pitchFamily="18" charset="0"/>
              </a:rPr>
              <a:t>, </a:t>
            </a:r>
            <a:r>
              <a:rPr lang="tr-TR" sz="1400" dirty="0" err="1" smtClean="0">
                <a:latin typeface="Rockwell" pitchFamily="18" charset="0"/>
              </a:rPr>
              <a:t>existence</a:t>
            </a:r>
            <a:r>
              <a:rPr lang="tr-TR" sz="1400" dirty="0" smtClean="0">
                <a:latin typeface="Rockwell" pitchFamily="18" charset="0"/>
              </a:rPr>
              <a:t> of  </a:t>
            </a:r>
            <a:r>
              <a:rPr lang="tr-TR" sz="1400" dirty="0" err="1" smtClean="0">
                <a:latin typeface="Rockwell" pitchFamily="18" charset="0"/>
              </a:rPr>
              <a:t>the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animal</a:t>
            </a:r>
            <a:r>
              <a:rPr lang="tr-TR" sz="1400" dirty="0" smtClean="0">
                <a:latin typeface="Rockwell" pitchFamily="18" charset="0"/>
              </a:rPr>
              <a:t> </a:t>
            </a:r>
            <a:r>
              <a:rPr lang="tr-TR" sz="1400" dirty="0" err="1" smtClean="0">
                <a:latin typeface="Rockwell" pitchFamily="18" charset="0"/>
              </a:rPr>
              <a:t>etc</a:t>
            </a:r>
            <a:r>
              <a:rPr lang="tr-TR" sz="1400" dirty="0" smtClean="0">
                <a:latin typeface="Rockwell" pitchFamily="18" charset="0"/>
              </a:rPr>
              <a:t>.</a:t>
            </a:r>
          </a:p>
          <a:p>
            <a:pPr marL="0" indent="0">
              <a:buNone/>
            </a:pPr>
            <a:endParaRPr lang="en-US" sz="1500" dirty="0">
              <a:latin typeface="Rockwell" pitchFamily="18" charset="0"/>
            </a:endParaRPr>
          </a:p>
          <a:p>
            <a:r>
              <a:rPr lang="en-US" sz="2000" b="1" dirty="0">
                <a:latin typeface="Rockwell" pitchFamily="18" charset="0"/>
              </a:rPr>
              <a:t>Environmental DNA (</a:t>
            </a:r>
            <a:r>
              <a:rPr lang="en-US" sz="2000" b="1" dirty="0" err="1">
                <a:latin typeface="Rockwell" pitchFamily="18" charset="0"/>
              </a:rPr>
              <a:t>eDNA</a:t>
            </a:r>
            <a:r>
              <a:rPr lang="en-US" sz="2000" b="1" dirty="0" smtClean="0">
                <a:latin typeface="Rockwell" pitchFamily="18" charset="0"/>
              </a:rPr>
              <a:t>)</a:t>
            </a:r>
            <a:endParaRPr lang="tr-TR" sz="2000" b="1" dirty="0" smtClean="0">
              <a:latin typeface="Rockwell" pitchFamily="18" charset="0"/>
            </a:endParaRPr>
          </a:p>
          <a:p>
            <a:pPr lvl="1"/>
            <a:r>
              <a:rPr lang="tr-TR" sz="1500" dirty="0" err="1" smtClean="0">
                <a:latin typeface="Rockwell" pitchFamily="18" charset="0"/>
              </a:rPr>
              <a:t>Collecting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the</a:t>
            </a:r>
            <a:r>
              <a:rPr lang="tr-TR" sz="1500" dirty="0" smtClean="0">
                <a:latin typeface="Rockwell" pitchFamily="18" charset="0"/>
              </a:rPr>
              <a:t> DNA </a:t>
            </a:r>
            <a:r>
              <a:rPr lang="tr-TR" sz="1500" dirty="0" err="1" smtClean="0">
                <a:latin typeface="Rockwell" pitchFamily="18" charset="0"/>
              </a:rPr>
              <a:t>from</a:t>
            </a:r>
            <a:r>
              <a:rPr lang="tr-TR" sz="1500" dirty="0" smtClean="0">
                <a:latin typeface="Rockwell" pitchFamily="18" charset="0"/>
              </a:rPr>
              <a:t> a </a:t>
            </a:r>
            <a:r>
              <a:rPr lang="tr-TR" sz="1500" dirty="0" err="1" smtClean="0">
                <a:latin typeface="Rockwell" pitchFamily="18" charset="0"/>
              </a:rPr>
              <a:t>limited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area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to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identify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the</a:t>
            </a:r>
            <a:r>
              <a:rPr lang="tr-TR" sz="1500" dirty="0" smtClean="0">
                <a:latin typeface="Rockwell" pitchFamily="18" charset="0"/>
              </a:rPr>
              <a:t> presence of </a:t>
            </a:r>
            <a:r>
              <a:rPr lang="tr-TR" sz="1500" dirty="0" err="1" smtClean="0">
                <a:latin typeface="Rockwell" pitchFamily="18" charset="0"/>
              </a:rPr>
              <a:t>the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wild</a:t>
            </a:r>
            <a:r>
              <a:rPr lang="tr-TR" sz="1500" dirty="0" smtClean="0">
                <a:latin typeface="Rockwell" pitchFamily="18" charset="0"/>
              </a:rPr>
              <a:t> </a:t>
            </a:r>
            <a:r>
              <a:rPr lang="tr-TR" sz="1500" dirty="0" err="1" smtClean="0">
                <a:latin typeface="Rockwell" pitchFamily="18" charset="0"/>
              </a:rPr>
              <a:t>animals</a:t>
            </a:r>
            <a:r>
              <a:rPr lang="tr-TR" sz="1500" dirty="0" smtClean="0">
                <a:latin typeface="Rockwell" pitchFamily="18" charset="0"/>
              </a:rPr>
              <a:t>.</a:t>
            </a:r>
          </a:p>
          <a:p>
            <a:pPr lvl="1"/>
            <a:endParaRPr lang="en-US" sz="1600" dirty="0">
              <a:latin typeface="Rockwell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6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pexels-rachel-claire-4577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5400" dirty="0" err="1" smtClean="0">
                <a:latin typeface="Rockwell" pitchFamily="18" charset="0"/>
              </a:rPr>
              <a:t>Dataset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52" y="1340768"/>
            <a:ext cx="4647660" cy="4525963"/>
          </a:xfrm>
        </p:spPr>
        <p:txBody>
          <a:bodyPr>
            <a:normAutofit/>
          </a:bodyPr>
          <a:lstStyle/>
          <a:p>
            <a:r>
              <a:rPr lang="tr-TR" sz="2000" dirty="0" err="1" smtClean="0">
                <a:latin typeface="Rockwell" pitchFamily="18" charset="0"/>
              </a:rPr>
              <a:t>In</a:t>
            </a:r>
            <a:r>
              <a:rPr lang="tr-TR" sz="2000" dirty="0" smtClean="0">
                <a:latin typeface="Rockwell" pitchFamily="18" charset="0"/>
              </a:rPr>
              <a:t> total, 35.641 </a:t>
            </a:r>
            <a:r>
              <a:rPr lang="tr-TR" sz="2000" dirty="0" err="1" smtClean="0">
                <a:latin typeface="Rockwell" pitchFamily="18" charset="0"/>
              </a:rPr>
              <a:t>images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belonging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to</a:t>
            </a:r>
            <a:r>
              <a:rPr lang="tr-TR" sz="2000" dirty="0" smtClean="0">
                <a:latin typeface="Rockwell" pitchFamily="18" charset="0"/>
              </a:rPr>
              <a:t> 10 </a:t>
            </a:r>
            <a:r>
              <a:rPr lang="tr-TR" sz="2000" dirty="0" err="1" smtClean="0">
                <a:latin typeface="Rockwell" pitchFamily="18" charset="0"/>
              </a:rPr>
              <a:t>different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animals</a:t>
            </a:r>
            <a:r>
              <a:rPr lang="tr-TR" sz="2000" dirty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each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are</a:t>
            </a:r>
            <a:r>
              <a:rPr lang="tr-TR" sz="2000" dirty="0" smtClean="0">
                <a:latin typeface="Rockwell" pitchFamily="18" charset="0"/>
              </a:rPr>
              <a:t> in </a:t>
            </a:r>
            <a:r>
              <a:rPr lang="tr-TR" sz="2000" dirty="0" err="1" smtClean="0">
                <a:latin typeface="Rockwell" pitchFamily="18" charset="0"/>
              </a:rPr>
              <a:t>different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locations</a:t>
            </a:r>
            <a:r>
              <a:rPr lang="tr-TR" sz="2000" dirty="0" smtClean="0">
                <a:latin typeface="Rockwell" pitchFamily="18" charset="0"/>
              </a:rPr>
              <a:t> in </a:t>
            </a:r>
            <a:r>
              <a:rPr lang="tr-TR" sz="2000" dirty="0" err="1" smtClean="0">
                <a:latin typeface="Rockwell" pitchFamily="18" charset="0"/>
              </a:rPr>
              <a:t>the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world</a:t>
            </a:r>
            <a:r>
              <a:rPr lang="tr-TR" sz="2000" dirty="0" smtClean="0">
                <a:latin typeface="Rockwell" pitchFamily="18" charset="0"/>
              </a:rPr>
              <a:t>.</a:t>
            </a:r>
          </a:p>
          <a:p>
            <a:endParaRPr lang="tr-TR" sz="2000" dirty="0">
              <a:latin typeface="Rockwell" pitchFamily="18" charset="0"/>
            </a:endParaRPr>
          </a:p>
          <a:p>
            <a:r>
              <a:rPr lang="en-US" sz="2000" dirty="0">
                <a:latin typeface="Rockwell" pitchFamily="18" charset="0"/>
              </a:rPr>
              <a:t>The data set was obtained from 2 different data sets (WCS and </a:t>
            </a:r>
            <a:r>
              <a:rPr lang="en-US" sz="2000" dirty="0" err="1">
                <a:latin typeface="Rockwell" pitchFamily="18" charset="0"/>
              </a:rPr>
              <a:t>Orinoquia</a:t>
            </a:r>
            <a:r>
              <a:rPr lang="en-US" sz="2000" dirty="0">
                <a:latin typeface="Rockwell" pitchFamily="18" charset="0"/>
              </a:rPr>
              <a:t>) in </a:t>
            </a:r>
            <a:r>
              <a:rPr lang="en-US" sz="2000" dirty="0" err="1">
                <a:latin typeface="Rockwell" pitchFamily="18" charset="0"/>
              </a:rPr>
              <a:t>lila.science</a:t>
            </a:r>
            <a:r>
              <a:rPr lang="en-US" sz="2000" dirty="0">
                <a:latin typeface="Rockwell" pitchFamily="18" charset="0"/>
              </a:rPr>
              <a:t> from the </a:t>
            </a:r>
            <a:r>
              <a:rPr lang="tr-TR" sz="2000" dirty="0" smtClean="0">
                <a:latin typeface="Rockwell" pitchFamily="18" charset="0"/>
              </a:rPr>
              <a:t>GCP(G</a:t>
            </a:r>
            <a:r>
              <a:rPr lang="en-US" sz="2000" dirty="0" err="1" smtClean="0">
                <a:latin typeface="Rockwell" pitchFamily="18" charset="0"/>
              </a:rPr>
              <a:t>oogle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tr-TR" sz="2000" dirty="0">
                <a:latin typeface="Rockwell" pitchFamily="18" charset="0"/>
              </a:rPr>
              <a:t>C</a:t>
            </a:r>
            <a:r>
              <a:rPr lang="en-US" sz="2000" dirty="0" smtClean="0">
                <a:latin typeface="Rockwell" pitchFamily="18" charset="0"/>
              </a:rPr>
              <a:t>loud </a:t>
            </a:r>
            <a:r>
              <a:rPr lang="tr-TR" sz="2000" dirty="0">
                <a:latin typeface="Rockwell" pitchFamily="18" charset="0"/>
              </a:rPr>
              <a:t>P</a:t>
            </a:r>
            <a:r>
              <a:rPr lang="en-US" sz="2000" dirty="0" err="1" smtClean="0">
                <a:latin typeface="Rockwell" pitchFamily="18" charset="0"/>
              </a:rPr>
              <a:t>latform</a:t>
            </a:r>
            <a:r>
              <a:rPr lang="tr-TR" sz="2000" dirty="0" smtClean="0">
                <a:latin typeface="Rockwell" pitchFamily="18" charset="0"/>
              </a:rPr>
              <a:t>)</a:t>
            </a:r>
            <a:r>
              <a:rPr lang="en-US" sz="2000" dirty="0" smtClean="0">
                <a:latin typeface="Rockwell" pitchFamily="18" charset="0"/>
              </a:rPr>
              <a:t>.</a:t>
            </a:r>
            <a:endParaRPr lang="tr-TR" sz="2000" dirty="0" smtClean="0">
              <a:latin typeface="Rockwell" pitchFamily="18" charset="0"/>
            </a:endParaRPr>
          </a:p>
          <a:p>
            <a:endParaRPr lang="tr-TR" sz="2000" dirty="0">
              <a:latin typeface="Rockwell" pitchFamily="18" charset="0"/>
            </a:endParaRPr>
          </a:p>
          <a:p>
            <a:r>
              <a:rPr lang="tr-TR" sz="2000" dirty="0" err="1" smtClean="0">
                <a:latin typeface="Rockwell" pitchFamily="18" charset="0"/>
              </a:rPr>
              <a:t>Dataset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contains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many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different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possible</a:t>
            </a:r>
            <a:r>
              <a:rPr lang="tr-TR" sz="2000" dirty="0" smtClean="0">
                <a:latin typeface="Rockwell" pitchFamily="18" charset="0"/>
              </a:rPr>
              <a:t> </a:t>
            </a:r>
            <a:r>
              <a:rPr lang="tr-TR" sz="2000" dirty="0" err="1" smtClean="0">
                <a:latin typeface="Rockwell" pitchFamily="18" charset="0"/>
              </a:rPr>
              <a:t>scenarios</a:t>
            </a:r>
            <a:r>
              <a:rPr lang="tr-TR" sz="2000" dirty="0" smtClean="0">
                <a:latin typeface="Rockwell" pitchFamily="18" charset="0"/>
              </a:rPr>
              <a:t> in a </a:t>
            </a:r>
            <a:r>
              <a:rPr lang="tr-TR" sz="2000" dirty="0" err="1" smtClean="0">
                <a:latin typeface="Rockwell" pitchFamily="18" charset="0"/>
              </a:rPr>
              <a:t>camera</a:t>
            </a:r>
            <a:r>
              <a:rPr lang="tr-TR" sz="2000" dirty="0" smtClean="0">
                <a:latin typeface="Rockwell" pitchFamily="18" charset="0"/>
              </a:rPr>
              <a:t> trap </a:t>
            </a:r>
            <a:r>
              <a:rPr lang="tr-TR" sz="2000" dirty="0" err="1" smtClean="0">
                <a:latin typeface="Rockwell" pitchFamily="18" charset="0"/>
              </a:rPr>
              <a:t>image</a:t>
            </a:r>
            <a:r>
              <a:rPr lang="tr-TR" sz="2000" dirty="0" smtClean="0">
                <a:latin typeface="Rockwell" pitchFamily="18" charset="0"/>
              </a:rPr>
              <a:t>.</a:t>
            </a:r>
            <a:endParaRPr lang="tr-TR" sz="2000" dirty="0">
              <a:latin typeface="Rockwell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34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Rockwell" pitchFamily="18" charset="0"/>
              </a:rPr>
              <a:t>Images</a:t>
            </a:r>
            <a:r>
              <a:rPr lang="tr-TR" dirty="0" smtClean="0">
                <a:latin typeface="Rockwell" pitchFamily="18" charset="0"/>
              </a:rPr>
              <a:t> of </a:t>
            </a:r>
            <a:r>
              <a:rPr lang="tr-TR" dirty="0" err="1" smtClean="0">
                <a:latin typeface="Rockwell" pitchFamily="18" charset="0"/>
              </a:rPr>
              <a:t>Classes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098" name="Picture 2" descr="D:\AIN311 Project\images\my_img\macaca_nemestrina\image 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1804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IN311 Project\images\my_img\capra_aegagrus\image 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34" y="1700809"/>
            <a:ext cx="19202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IN311 Project\images\my_img\crax_rubra\image 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0080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IN311 Project\images\my_img\equus_quagga\image 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00810"/>
            <a:ext cx="21602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AIN311 Project\images\my_img\giraffa_camelopardalis\image 1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7496"/>
            <a:ext cx="2189429" cy="18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AIN311 Project\images\my_img\loxodonta_africana\image 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3" y="4834678"/>
            <a:ext cx="2359022" cy="18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AIN311 Project\images\my_img\panthera_onca\image 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3223153"/>
            <a:ext cx="1951722" cy="16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AIN311 Project\images\my_img\sylvilagus_brassiliensis\image 46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97" y="3223153"/>
            <a:ext cx="1947252" cy="15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AIN311 Project\images\my_img\Tapirus_bairdii\image 49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3222781"/>
            <a:ext cx="2189430" cy="15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AIN311 Project\images\my_img\Tayassu_pecari\image 2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223911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5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Rockwell" pitchFamily="18" charset="0"/>
              </a:rPr>
              <a:t>Different</a:t>
            </a:r>
            <a:r>
              <a:rPr lang="tr-TR" dirty="0" smtClean="0">
                <a:latin typeface="Rockwell" pitchFamily="18" charset="0"/>
              </a:rPr>
              <a:t> </a:t>
            </a:r>
            <a:r>
              <a:rPr lang="tr-TR" dirty="0" err="1" smtClean="0">
                <a:latin typeface="Rockwell" pitchFamily="18" charset="0"/>
              </a:rPr>
              <a:t>Scenarios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3074" name="Picture 2" descr="D:\AIN311 Project\images\my_img\capra_aegagrus\image 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3" y="1635494"/>
            <a:ext cx="3020958" cy="22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IN311 Project\images\my_img\capra_aegagrus\image 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9" y="1652227"/>
            <a:ext cx="3020147" cy="22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IN311 Project\images\my_img\equus_quagga\image 3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36" y="1642796"/>
            <a:ext cx="2813893" cy="22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IN311 Project\images\my_img\loxodonta_africana\image 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" y="3908514"/>
            <a:ext cx="3020958" cy="22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IN311 Project\images\my_img\panthera_onca\image 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9" y="3905673"/>
            <a:ext cx="3036577" cy="22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AIN311 Project\images\my_img\macaca_nemestrina\image 2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17337"/>
            <a:ext cx="2859604" cy="22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773</Words>
  <Application>Microsoft Office PowerPoint</Application>
  <PresentationFormat>Ekran Gösterisi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Classification of the Endangered Animals from Camera Trap Images</vt:lpstr>
      <vt:lpstr>Outline</vt:lpstr>
      <vt:lpstr>Problem Overview</vt:lpstr>
      <vt:lpstr>PowerPoint Sunusu</vt:lpstr>
      <vt:lpstr>PowerPoint Sunusu</vt:lpstr>
      <vt:lpstr>Suggested Technological Solutions  for the Problem</vt:lpstr>
      <vt:lpstr>Dataset</vt:lpstr>
      <vt:lpstr>Images of Classes</vt:lpstr>
      <vt:lpstr>Different Scenarios</vt:lpstr>
      <vt:lpstr>Approaches</vt:lpstr>
      <vt:lpstr>Applied Techniques</vt:lpstr>
      <vt:lpstr>Modeling (Scratch CNN Model)</vt:lpstr>
      <vt:lpstr>Modeling (VGG -16)</vt:lpstr>
      <vt:lpstr>Modeling (SVC)</vt:lpstr>
      <vt:lpstr>Modeling (ResNet50)</vt:lpstr>
      <vt:lpstr> Model Comparison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the Endangered Animals from Camera Trap Images</dc:title>
  <cp:lastModifiedBy>ACER</cp:lastModifiedBy>
  <cp:revision>32</cp:revision>
  <dcterms:modified xsi:type="dcterms:W3CDTF">2024-01-03T05:32:17Z</dcterms:modified>
</cp:coreProperties>
</file>